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4"/>
  </p:notesMasterIdLst>
  <p:sldIdLst>
    <p:sldId id="369" r:id="rId3"/>
    <p:sldId id="371" r:id="rId4"/>
    <p:sldId id="312" r:id="rId5"/>
    <p:sldId id="356" r:id="rId6"/>
    <p:sldId id="355" r:id="rId7"/>
    <p:sldId id="299" r:id="rId8"/>
    <p:sldId id="331" r:id="rId9"/>
    <p:sldId id="300" r:id="rId10"/>
    <p:sldId id="361" r:id="rId11"/>
    <p:sldId id="343" r:id="rId12"/>
    <p:sldId id="282" r:id="rId13"/>
    <p:sldId id="332" r:id="rId14"/>
    <p:sldId id="333" r:id="rId15"/>
    <p:sldId id="344" r:id="rId16"/>
    <p:sldId id="284" r:id="rId17"/>
    <p:sldId id="319" r:id="rId18"/>
    <p:sldId id="320" r:id="rId19"/>
    <p:sldId id="345" r:id="rId20"/>
    <p:sldId id="346" r:id="rId21"/>
    <p:sldId id="322" r:id="rId22"/>
    <p:sldId id="347" r:id="rId23"/>
    <p:sldId id="348" r:id="rId24"/>
    <p:sldId id="321" r:id="rId25"/>
    <p:sldId id="362" r:id="rId26"/>
    <p:sldId id="366" r:id="rId27"/>
    <p:sldId id="315" r:id="rId28"/>
    <p:sldId id="316" r:id="rId29"/>
    <p:sldId id="317" r:id="rId30"/>
    <p:sldId id="372" r:id="rId31"/>
    <p:sldId id="373" r:id="rId32"/>
    <p:sldId id="318" r:id="rId33"/>
    <p:sldId id="268" r:id="rId34"/>
    <p:sldId id="267" r:id="rId35"/>
    <p:sldId id="323" r:id="rId36"/>
    <p:sldId id="324" r:id="rId37"/>
    <p:sldId id="325" r:id="rId38"/>
    <p:sldId id="374" r:id="rId39"/>
    <p:sldId id="329" r:id="rId40"/>
    <p:sldId id="363" r:id="rId41"/>
    <p:sldId id="289" r:id="rId42"/>
    <p:sldId id="290" r:id="rId43"/>
    <p:sldId id="334" r:id="rId44"/>
    <p:sldId id="291" r:id="rId45"/>
    <p:sldId id="336" r:id="rId46"/>
    <p:sldId id="364" r:id="rId47"/>
    <p:sldId id="292" r:id="rId48"/>
    <p:sldId id="293" r:id="rId49"/>
    <p:sldId id="357" r:id="rId50"/>
    <p:sldId id="337" r:id="rId51"/>
    <p:sldId id="295" r:id="rId52"/>
    <p:sldId id="296" r:id="rId53"/>
    <p:sldId id="368" r:id="rId54"/>
    <p:sldId id="297" r:id="rId55"/>
    <p:sldId id="301" r:id="rId56"/>
    <p:sldId id="338" r:id="rId57"/>
    <p:sldId id="302" r:id="rId58"/>
    <p:sldId id="303" r:id="rId59"/>
    <p:sldId id="304" r:id="rId60"/>
    <p:sldId id="339" r:id="rId61"/>
    <p:sldId id="340" r:id="rId62"/>
    <p:sldId id="341" r:id="rId63"/>
    <p:sldId id="309" r:id="rId64"/>
    <p:sldId id="310" r:id="rId65"/>
    <p:sldId id="305" r:id="rId66"/>
    <p:sldId id="306" r:id="rId67"/>
    <p:sldId id="307" r:id="rId68"/>
    <p:sldId id="308" r:id="rId69"/>
    <p:sldId id="326" r:id="rId70"/>
    <p:sldId id="327" r:id="rId71"/>
    <p:sldId id="358" r:id="rId72"/>
    <p:sldId id="342" r:id="rId73"/>
    <p:sldId id="313" r:id="rId74"/>
    <p:sldId id="311" r:id="rId75"/>
    <p:sldId id="258" r:id="rId76"/>
    <p:sldId id="270" r:id="rId77"/>
    <p:sldId id="365" r:id="rId78"/>
    <p:sldId id="271" r:id="rId79"/>
    <p:sldId id="259" r:id="rId80"/>
    <p:sldId id="352" r:id="rId81"/>
    <p:sldId id="314" r:id="rId82"/>
    <p:sldId id="263" r:id="rId83"/>
    <p:sldId id="264" r:id="rId84"/>
    <p:sldId id="265" r:id="rId85"/>
    <p:sldId id="266" r:id="rId86"/>
    <p:sldId id="359" r:id="rId87"/>
    <p:sldId id="350" r:id="rId88"/>
    <p:sldId id="351" r:id="rId89"/>
    <p:sldId id="276" r:id="rId90"/>
    <p:sldId id="277" r:id="rId91"/>
    <p:sldId id="353" r:id="rId92"/>
    <p:sldId id="354" r:id="rId9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F64A0"/>
    <a:srgbClr val="765C96"/>
    <a:srgbClr val="6C548A"/>
    <a:srgbClr val="695185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86447" autoAdjust="0"/>
  </p:normalViewPr>
  <p:slideViewPr>
    <p:cSldViewPr>
      <p:cViewPr varScale="1">
        <p:scale>
          <a:sx n="109" d="100"/>
          <a:sy n="109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3437\Desktop\Ingressos%20despeses%20estatals%20UE-15%202007-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3437\Desktop\Ingressos%20despeses%20estatals%20UE-15%202007-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3437\Desktop\Ingressos%20despeses%20estatals%20UE-15%202007-20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libre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libre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3437\Desktop\Ingressos%20despeses%20estatals%20UE-15%202007-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Públicos</c:v>
          </c:tx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('Escoles bressol'!$H$27,'Escoles bressol'!$J$27)</c:f>
              <c:strCache>
                <c:ptCount val="2"/>
                <c:pt idx="0">
                  <c:v>Centros</c:v>
                </c:pt>
                <c:pt idx="1">
                  <c:v>Alumnado</c:v>
                </c:pt>
              </c:strCache>
            </c:strRef>
          </c:cat>
          <c:val>
            <c:numRef>
              <c:f>('Escoles bressol'!$H$28,'Escoles bressol'!$J$28)</c:f>
              <c:numCache>
                <c:formatCode>0.00%</c:formatCode>
                <c:ptCount val="2"/>
                <c:pt idx="0">
                  <c:v>0.32790000000000036</c:v>
                </c:pt>
                <c:pt idx="1">
                  <c:v>0.47110000000000002</c:v>
                </c:pt>
              </c:numCache>
            </c:numRef>
          </c:val>
        </c:ser>
        <c:ser>
          <c:idx val="1"/>
          <c:order val="1"/>
          <c:tx>
            <c:v>Privados</c:v>
          </c:tx>
          <c:spPr>
            <a:solidFill>
              <a:schemeClr val="accent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('Escoles bressol'!$H$27,'Escoles bressol'!$J$27)</c:f>
              <c:strCache>
                <c:ptCount val="2"/>
                <c:pt idx="0">
                  <c:v>Centros</c:v>
                </c:pt>
                <c:pt idx="1">
                  <c:v>Alumnado</c:v>
                </c:pt>
              </c:strCache>
            </c:strRef>
          </c:cat>
          <c:val>
            <c:numRef>
              <c:f>('Escoles bressol'!$I$28,'Escoles bressol'!$K$28)</c:f>
              <c:numCache>
                <c:formatCode>0.00%</c:formatCode>
                <c:ptCount val="2"/>
                <c:pt idx="0">
                  <c:v>0.67210000000000059</c:v>
                </c:pt>
                <c:pt idx="1">
                  <c:v>0.52890000000000004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85504"/>
        <c:axId val="79687040"/>
      </c:barChart>
      <c:catAx>
        <c:axId val="7968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79687040"/>
        <c:crosses val="autoZero"/>
        <c:auto val="1"/>
        <c:lblAlgn val="ctr"/>
        <c:lblOffset val="100"/>
        <c:noMultiLvlLbl val="0"/>
      </c:catAx>
      <c:valAx>
        <c:axId val="79687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7968550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1479243219597564"/>
          <c:y val="0.36535688247302422"/>
          <c:w val="0.17409645669291338"/>
          <c:h val="0.21836030912802568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Públicos</c:v>
          </c:tx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('Escoles bressol'!$H$27,'Escoles bressol'!$J$27)</c:f>
              <c:strCache>
                <c:ptCount val="2"/>
                <c:pt idx="0">
                  <c:v>Centros</c:v>
                </c:pt>
                <c:pt idx="1">
                  <c:v>Alumnado</c:v>
                </c:pt>
              </c:strCache>
            </c:strRef>
          </c:cat>
          <c:val>
            <c:numRef>
              <c:f>('Escoles bressol'!$H$29,'Escoles bressol'!$J$29)</c:f>
              <c:numCache>
                <c:formatCode>0.00%</c:formatCode>
                <c:ptCount val="2"/>
                <c:pt idx="0">
                  <c:v>0.47140000000000026</c:v>
                </c:pt>
                <c:pt idx="1">
                  <c:v>0.58839999999999959</c:v>
                </c:pt>
              </c:numCache>
            </c:numRef>
          </c:val>
        </c:ser>
        <c:ser>
          <c:idx val="1"/>
          <c:order val="1"/>
          <c:tx>
            <c:v>Privados</c:v>
          </c:tx>
          <c:spPr>
            <a:solidFill>
              <a:schemeClr val="accent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('Escoles bressol'!$H$27,'Escoles bressol'!$J$27)</c:f>
              <c:strCache>
                <c:ptCount val="2"/>
                <c:pt idx="0">
                  <c:v>Centros</c:v>
                </c:pt>
                <c:pt idx="1">
                  <c:v>Alumnado</c:v>
                </c:pt>
              </c:strCache>
            </c:strRef>
          </c:cat>
          <c:val>
            <c:numRef>
              <c:f>('Escoles bressol'!$I$29,'Escoles bressol'!$K$29)</c:f>
              <c:numCache>
                <c:formatCode>0.00%</c:formatCode>
                <c:ptCount val="2"/>
                <c:pt idx="0">
                  <c:v>0.52859999999999996</c:v>
                </c:pt>
                <c:pt idx="1">
                  <c:v>0.41160000000000002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11872"/>
        <c:axId val="81713408"/>
      </c:barChart>
      <c:catAx>
        <c:axId val="8171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81713408"/>
        <c:crosses val="autoZero"/>
        <c:auto val="1"/>
        <c:lblAlgn val="ctr"/>
        <c:lblOffset val="100"/>
        <c:noMultiLvlLbl val="0"/>
      </c:catAx>
      <c:valAx>
        <c:axId val="81713408"/>
        <c:scaling>
          <c:orientation val="minMax"/>
          <c:max val="0.8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817118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175702099737534"/>
          <c:y val="0.36535688247302422"/>
          <c:w val="0.18242979002624671"/>
          <c:h val="0.21836030912802568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60989244226E-2"/>
          <c:y val="4.4497468564858637E-2"/>
          <c:w val="0.80096353559449718"/>
          <c:h val="0.8945289783333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'Taxes pobresa'!$B$1</c:f>
              <c:strCache>
                <c:ptCount val="1"/>
                <c:pt idx="0">
                  <c:v>Catalunya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3"/>
              <c:layout>
                <c:manualLayout>
                  <c:x val="-3.0372057706909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'Taxes pobresa'!$A$2:$A$5</c:f>
              <c:strCache>
                <c:ptCount val="4"/>
                <c:pt idx="0">
                  <c:v>Taxa de risc de pobresa</c:v>
                </c:pt>
                <c:pt idx="1">
                  <c:v>Taxa de risc de pobresa infantil ≤16</c:v>
                </c:pt>
                <c:pt idx="2">
                  <c:v>Taxa de risc de pobresa ≥ 55</c:v>
                </c:pt>
                <c:pt idx="3">
                  <c:v>Taxa de treballadors pobres (18-64 anys)</c:v>
                </c:pt>
              </c:strCache>
            </c:strRef>
          </c:cat>
          <c:val>
            <c:numRef>
              <c:f>'Taxes pobresa'!$B$2:$B$5</c:f>
              <c:numCache>
                <c:formatCode>0.00%</c:formatCode>
                <c:ptCount val="4"/>
                <c:pt idx="0">
                  <c:v>0.19200000000000006</c:v>
                </c:pt>
                <c:pt idx="1">
                  <c:v>0.251</c:v>
                </c:pt>
                <c:pt idx="2" formatCode="General">
                  <c:v>0</c:v>
                </c:pt>
                <c:pt idx="3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'Taxes pobresa'!$C$1</c:f>
              <c:strCache>
                <c:ptCount val="1"/>
                <c:pt idx="0">
                  <c:v>Espanya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'Taxes pobresa'!$A$2:$A$5</c:f>
              <c:strCache>
                <c:ptCount val="4"/>
                <c:pt idx="0">
                  <c:v>Taxa de risc de pobresa</c:v>
                </c:pt>
                <c:pt idx="1">
                  <c:v>Taxa de risc de pobresa infantil ≤16</c:v>
                </c:pt>
                <c:pt idx="2">
                  <c:v>Taxa de risc de pobresa ≥ 55</c:v>
                </c:pt>
                <c:pt idx="3">
                  <c:v>Taxa de treballadors pobres (18-64 anys)</c:v>
                </c:pt>
              </c:strCache>
            </c:strRef>
          </c:cat>
          <c:val>
            <c:numRef>
              <c:f>'Taxes pobresa'!$C$2:$C$5</c:f>
              <c:numCache>
                <c:formatCode>0.00%</c:formatCode>
                <c:ptCount val="4"/>
                <c:pt idx="0">
                  <c:v>0.22300000000000006</c:v>
                </c:pt>
                <c:pt idx="1">
                  <c:v>0.31700000000000034</c:v>
                </c:pt>
                <c:pt idx="2">
                  <c:v>0.19800000000000006</c:v>
                </c:pt>
                <c:pt idx="3">
                  <c:v>0.13100000000000001</c:v>
                </c:pt>
              </c:numCache>
            </c:numRef>
          </c:val>
        </c:ser>
        <c:ser>
          <c:idx val="2"/>
          <c:order val="2"/>
          <c:tx>
            <c:strRef>
              <c:f>'Taxes pobresa'!$D$1</c:f>
              <c:strCache>
                <c:ptCount val="1"/>
                <c:pt idx="0">
                  <c:v>UE-15*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0372057706909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72057706909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558086560364445E-3"/>
                  <c:y val="8.2901563423394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'Taxes pobresa'!$A$2:$A$5</c:f>
              <c:strCache>
                <c:ptCount val="4"/>
                <c:pt idx="0">
                  <c:v>Taxa de risc de pobresa</c:v>
                </c:pt>
                <c:pt idx="1">
                  <c:v>Taxa de risc de pobresa infantil ≤16</c:v>
                </c:pt>
                <c:pt idx="2">
                  <c:v>Taxa de risc de pobresa ≥ 55</c:v>
                </c:pt>
                <c:pt idx="3">
                  <c:v>Taxa de treballadors pobres (18-64 anys)</c:v>
                </c:pt>
              </c:strCache>
            </c:strRef>
          </c:cat>
          <c:val>
            <c:numRef>
              <c:f>'Taxes pobresa'!$D$2:$D$5</c:f>
              <c:numCache>
                <c:formatCode>0.00%</c:formatCode>
                <c:ptCount val="4"/>
                <c:pt idx="0">
                  <c:v>0.16300000000000006</c:v>
                </c:pt>
                <c:pt idx="1">
                  <c:v>0.23400000000000001</c:v>
                </c:pt>
                <c:pt idx="2">
                  <c:v>0.18800000000000014</c:v>
                </c:pt>
                <c:pt idx="3">
                  <c:v>8.4000000000000075E-2</c:v>
                </c:pt>
              </c:numCache>
            </c:numRef>
          </c:val>
        </c:ser>
        <c:ser>
          <c:idx val="3"/>
          <c:order val="3"/>
          <c:tx>
            <c:strRef>
              <c:f>'Taxes pobresa'!$E$1</c:f>
              <c:strCache>
                <c:ptCount val="1"/>
                <c:pt idx="0">
                  <c:v>Suècia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9.1116173120728925E-3"/>
                  <c:y val="5.526770894893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558086560364445E-3"/>
                  <c:y val="5.06614812907644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86028853454827E-3"/>
                  <c:y val="5.526770894893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'Taxes pobresa'!$A$2:$A$5</c:f>
              <c:strCache>
                <c:ptCount val="4"/>
                <c:pt idx="0">
                  <c:v>Taxa de risc de pobresa</c:v>
                </c:pt>
                <c:pt idx="1">
                  <c:v>Taxa de risc de pobresa infantil ≤16</c:v>
                </c:pt>
                <c:pt idx="2">
                  <c:v>Taxa de risc de pobresa ≥ 55</c:v>
                </c:pt>
                <c:pt idx="3">
                  <c:v>Taxa de treballadors pobres (18-64 anys)</c:v>
                </c:pt>
              </c:strCache>
            </c:strRef>
          </c:cat>
          <c:val>
            <c:numRef>
              <c:f>'Taxes pobresa'!$E$2:$E$5</c:f>
              <c:numCache>
                <c:formatCode>0.00%</c:formatCode>
                <c:ptCount val="4"/>
                <c:pt idx="0">
                  <c:v>0.16200000000000006</c:v>
                </c:pt>
                <c:pt idx="1">
                  <c:v>0.19300000000000006</c:v>
                </c:pt>
                <c:pt idx="2">
                  <c:v>0.15600000000000014</c:v>
                </c:pt>
                <c:pt idx="3">
                  <c:v>6.8000000000000033E-2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18144"/>
        <c:axId val="82119680"/>
      </c:barChart>
      <c:catAx>
        <c:axId val="8211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s-ES"/>
          </a:p>
        </c:txPr>
        <c:crossAx val="82119680"/>
        <c:crosses val="autoZero"/>
        <c:auto val="1"/>
        <c:lblAlgn val="ctr"/>
        <c:lblOffset val="100"/>
        <c:noMultiLvlLbl val="0"/>
      </c:catAx>
      <c:valAx>
        <c:axId val="821196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8211814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90377426625772062"/>
          <c:y val="0.33652584309085953"/>
          <c:w val="8.7114116430207014E-2"/>
          <c:h val="0.2617388755650735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paro y ocupación (</a:t>
            </a:r>
            <a:r>
              <a:rPr lang="es-ES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s-ES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420265685104456E-2"/>
          <c:y val="8.7725331893091701E-2"/>
          <c:w val="0.8431468073022591"/>
          <c:h val="0.77898452459530665"/>
        </c:manualLayout>
      </c:layout>
      <c:barChart>
        <c:barDir val="col"/>
        <c:grouping val="clustered"/>
        <c:varyColors val="0"/>
        <c:ser>
          <c:idx val="3"/>
          <c:order val="0"/>
          <c:tx>
            <c:v>Catalunya</c:v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Full1!$A$2:$A$6</c:f>
              <c:strCache>
                <c:ptCount val="5"/>
                <c:pt idx="0">
                  <c:v>Tasa de paro </c:v>
                </c:pt>
                <c:pt idx="1">
                  <c:v>Tasa de ocupación (total) </c:v>
                </c:pt>
                <c:pt idx="2">
                  <c:v>Tasa de ocupación (hombres) </c:v>
                </c:pt>
                <c:pt idx="3">
                  <c:v>Tasa de ocupación (mujeres)</c:v>
                </c:pt>
                <c:pt idx="4">
                  <c:v>Tasa de ocupación (jóvenes) </c:v>
                </c:pt>
              </c:strCache>
            </c:strRef>
          </c:cat>
          <c:val>
            <c:numRef>
              <c:f>Full1!$B$2:$B$6</c:f>
              <c:numCache>
                <c:formatCode>0.0%</c:formatCode>
                <c:ptCount val="5"/>
                <c:pt idx="0">
                  <c:v>0.15400000000000008</c:v>
                </c:pt>
                <c:pt idx="1">
                  <c:v>0.70100000000000029</c:v>
                </c:pt>
                <c:pt idx="2">
                  <c:v>0.74800000000000033</c:v>
                </c:pt>
                <c:pt idx="3">
                  <c:v>0.65400000000000036</c:v>
                </c:pt>
                <c:pt idx="4">
                  <c:v>0.24700000000000008</c:v>
                </c:pt>
              </c:numCache>
            </c:numRef>
          </c:val>
        </c:ser>
        <c:ser>
          <c:idx val="0"/>
          <c:order val="1"/>
          <c:tx>
            <c:strRef>
              <c:f>Full1!$C$1</c:f>
              <c:strCache>
                <c:ptCount val="1"/>
                <c:pt idx="0">
                  <c:v>España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Full1!$A$2:$A$6</c:f>
              <c:strCache>
                <c:ptCount val="5"/>
                <c:pt idx="0">
                  <c:v>Tasa de paro </c:v>
                </c:pt>
                <c:pt idx="1">
                  <c:v>Tasa de ocupación (total) </c:v>
                </c:pt>
                <c:pt idx="2">
                  <c:v>Tasa de ocupación (hombres) </c:v>
                </c:pt>
                <c:pt idx="3">
                  <c:v>Tasa de ocupación (mujeres)</c:v>
                </c:pt>
                <c:pt idx="4">
                  <c:v>Tasa de ocupación (jóvenes) </c:v>
                </c:pt>
              </c:strCache>
            </c:strRef>
          </c:cat>
          <c:val>
            <c:numRef>
              <c:f>Full1!$C$2:$C$6</c:f>
              <c:numCache>
                <c:formatCode>0.0%</c:formatCode>
                <c:ptCount val="5"/>
                <c:pt idx="0">
                  <c:v>0.193</c:v>
                </c:pt>
                <c:pt idx="1">
                  <c:v>0.63900000000000035</c:v>
                </c:pt>
                <c:pt idx="2">
                  <c:v>0.69599999999999995</c:v>
                </c:pt>
                <c:pt idx="3">
                  <c:v>0.58099999999999996</c:v>
                </c:pt>
                <c:pt idx="4">
                  <c:v>0.18400000000000008</c:v>
                </c:pt>
              </c:numCache>
            </c:numRef>
          </c:val>
        </c:ser>
        <c:ser>
          <c:idx val="1"/>
          <c:order val="2"/>
          <c:tx>
            <c:strRef>
              <c:f>Full1!$D$1</c:f>
              <c:strCache>
                <c:ptCount val="1"/>
                <c:pt idx="0">
                  <c:v>UE-15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Full1!$A$2:$A$6</c:f>
              <c:strCache>
                <c:ptCount val="5"/>
                <c:pt idx="0">
                  <c:v>Tasa de paro </c:v>
                </c:pt>
                <c:pt idx="1">
                  <c:v>Tasa de ocupación (total) </c:v>
                </c:pt>
                <c:pt idx="2">
                  <c:v>Tasa de ocupación (hombres) </c:v>
                </c:pt>
                <c:pt idx="3">
                  <c:v>Tasa de ocupación (mujeres)</c:v>
                </c:pt>
                <c:pt idx="4">
                  <c:v>Tasa de ocupación (jóvenes) </c:v>
                </c:pt>
              </c:strCache>
            </c:strRef>
          </c:cat>
          <c:val>
            <c:numRef>
              <c:f>Full1!$D$2:$D$6</c:f>
              <c:numCache>
                <c:formatCode>0.0%</c:formatCode>
                <c:ptCount val="5"/>
                <c:pt idx="0">
                  <c:v>8.9000000000000065E-2</c:v>
                </c:pt>
                <c:pt idx="1">
                  <c:v>0.7150000000000003</c:v>
                </c:pt>
                <c:pt idx="2">
                  <c:v>0.77000000000000035</c:v>
                </c:pt>
                <c:pt idx="3">
                  <c:v>0.66000000000000036</c:v>
                </c:pt>
                <c:pt idx="4">
                  <c:v>0.35700000000000015</c:v>
                </c:pt>
              </c:numCache>
            </c:numRef>
          </c:val>
        </c:ser>
        <c:ser>
          <c:idx val="2"/>
          <c:order val="3"/>
          <c:tx>
            <c:strRef>
              <c:f>Full1!$E$1</c:f>
              <c:strCache>
                <c:ptCount val="1"/>
                <c:pt idx="0">
                  <c:v>Suecia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Full1!$A$2:$A$6</c:f>
              <c:strCache>
                <c:ptCount val="5"/>
                <c:pt idx="0">
                  <c:v>Tasa de paro </c:v>
                </c:pt>
                <c:pt idx="1">
                  <c:v>Tasa de ocupación (total) </c:v>
                </c:pt>
                <c:pt idx="2">
                  <c:v>Tasa de ocupación (hombres) </c:v>
                </c:pt>
                <c:pt idx="3">
                  <c:v>Tasa de ocupación (mujeres)</c:v>
                </c:pt>
                <c:pt idx="4">
                  <c:v>Tasa de ocupación (jóvenes) </c:v>
                </c:pt>
              </c:strCache>
            </c:strRef>
          </c:cat>
          <c:val>
            <c:numRef>
              <c:f>Full1!$E$2:$E$6</c:f>
              <c:numCache>
                <c:formatCode>0.0%</c:formatCode>
                <c:ptCount val="5"/>
                <c:pt idx="0">
                  <c:v>6.3E-2</c:v>
                </c:pt>
                <c:pt idx="1">
                  <c:v>0.81200000000000039</c:v>
                </c:pt>
                <c:pt idx="2">
                  <c:v>0.83000000000000029</c:v>
                </c:pt>
                <c:pt idx="3">
                  <c:v>0.79200000000000004</c:v>
                </c:pt>
                <c:pt idx="4">
                  <c:v>0.44500000000000001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74336"/>
        <c:axId val="82175872"/>
      </c:barChart>
      <c:catAx>
        <c:axId val="8217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82175872"/>
        <c:crosses val="autoZero"/>
        <c:auto val="1"/>
        <c:lblAlgn val="ctr"/>
        <c:lblOffset val="100"/>
        <c:noMultiLvlLbl val="0"/>
      </c:catAx>
      <c:valAx>
        <c:axId val="821758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8217433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90221505297948867"/>
          <c:y val="0.44471386349229169"/>
          <c:w val="9.7784947020511326E-2"/>
          <c:h val="0.18760415509387846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3147529062427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498624650808593E-3"/>
                  <c:y val="-0.18278272111179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913245132692777E-17"/>
                  <c:y val="-0.33670501257436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45214673117128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Full1!$A$15:$D$15</c:f>
              <c:strCache>
                <c:ptCount val="4"/>
                <c:pt idx="0">
                  <c:v>Países Bajos</c:v>
                </c:pt>
                <c:pt idx="1">
                  <c:v>Suecia</c:v>
                </c:pt>
                <c:pt idx="2">
                  <c:v>UE-15 </c:v>
                </c:pt>
                <c:pt idx="3">
                  <c:v>España</c:v>
                </c:pt>
              </c:strCache>
            </c:strRef>
          </c:cat>
          <c:val>
            <c:numRef>
              <c:f>Full1!$A$16:$D$16</c:f>
              <c:numCache>
                <c:formatCode>General</c:formatCode>
                <c:ptCount val="4"/>
                <c:pt idx="0">
                  <c:v>0.5</c:v>
                </c:pt>
                <c:pt idx="1">
                  <c:v>0.7300000000000002</c:v>
                </c:pt>
                <c:pt idx="2">
                  <c:v>1.6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858048"/>
        <c:axId val="89859584"/>
      </c:barChart>
      <c:catAx>
        <c:axId val="8985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89859584"/>
        <c:crosses val="autoZero"/>
        <c:auto val="1"/>
        <c:lblAlgn val="ctr"/>
        <c:lblOffset val="100"/>
        <c:noMultiLvlLbl val="0"/>
      </c:catAx>
      <c:valAx>
        <c:axId val="8985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8985804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Catalunya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Taxa d'ocupació juvenil</c:v>
              </c:pt>
            </c:strLit>
          </c:cat>
          <c:val>
            <c:numRef>
              <c:f>Hoja1!$B$4</c:f>
              <c:numCache>
                <c:formatCode>0.0%</c:formatCode>
                <c:ptCount val="1"/>
                <c:pt idx="0">
                  <c:v>0.247</c:v>
                </c:pt>
              </c:numCache>
            </c:numRef>
          </c:val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Espanya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Taxa d'ocupació juvenil</c:v>
              </c:pt>
            </c:strLit>
          </c:cat>
          <c:val>
            <c:numRef>
              <c:f>Hoja1!$B$5</c:f>
              <c:numCache>
                <c:formatCode>0.0%</c:formatCode>
                <c:ptCount val="1"/>
                <c:pt idx="0">
                  <c:v>0.184</c:v>
                </c:pt>
              </c:numCache>
            </c:numRef>
          </c:val>
        </c:ser>
        <c:ser>
          <c:idx val="2"/>
          <c:order val="2"/>
          <c:tx>
            <c:strRef>
              <c:f>Hoja1!$A$6</c:f>
              <c:strCache>
                <c:ptCount val="1"/>
                <c:pt idx="0">
                  <c:v>UE-15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Taxa d'ocupació juvenil</c:v>
              </c:pt>
            </c:strLit>
          </c:cat>
          <c:val>
            <c:numRef>
              <c:f>Hoja1!$B$6</c:f>
              <c:numCache>
                <c:formatCode>0.0%</c:formatCode>
                <c:ptCount val="1"/>
                <c:pt idx="0">
                  <c:v>0.35699999999999998</c:v>
                </c:pt>
              </c:numCache>
            </c:numRef>
          </c:val>
        </c:ser>
        <c:ser>
          <c:idx val="3"/>
          <c:order val="3"/>
          <c:tx>
            <c:strRef>
              <c:f>Hoja1!$A$7</c:f>
              <c:strCache>
                <c:ptCount val="1"/>
                <c:pt idx="0">
                  <c:v>Suècia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Taxa d'ocupació juvenil</c:v>
              </c:pt>
            </c:strLit>
          </c:cat>
          <c:val>
            <c:numRef>
              <c:f>Hoja1!$B$7</c:f>
              <c:numCache>
                <c:formatCode>0.0%</c:formatCode>
                <c:ptCount val="1"/>
                <c:pt idx="0">
                  <c:v>0.44500000000000001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52704"/>
        <c:axId val="84566784"/>
      </c:barChart>
      <c:catAx>
        <c:axId val="8455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84566784"/>
        <c:crosses val="autoZero"/>
        <c:auto val="1"/>
        <c:lblAlgn val="ctr"/>
        <c:lblOffset val="100"/>
        <c:noMultiLvlLbl val="0"/>
      </c:catAx>
      <c:valAx>
        <c:axId val="845667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bg1"/>
                </a:solidFill>
              </a:defRPr>
            </a:pPr>
            <a:endParaRPr lang="es-ES"/>
          </a:p>
        </c:txPr>
        <c:crossAx val="8455270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A009E-0143-4BD6-9960-AC484D87DA4F}" type="datetimeFigureOut">
              <a:rPr lang="es-ES" smtClean="0"/>
              <a:pPr/>
              <a:t>11/01/2019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4F9F5-BA50-4624-9966-A8119C00ED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74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F9F5-BA50-4624-9966-A8119C00ED1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22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6B71-5D97-4C37-82CA-807BDAA541F9}" type="slidenum">
              <a:rPr lang="es-ES" smtClean="0"/>
              <a:pPr/>
              <a:t>61</a:t>
            </a:fld>
            <a:endParaRPr lang="es-ES" smtClean="0"/>
          </a:p>
        </p:txBody>
      </p:sp>
      <p:sp>
        <p:nvSpPr>
          <p:cNvPr id="614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444" name="2 Marcador de notas"/>
          <p:cNvSpPr>
            <a:spLocks noGrp="1"/>
          </p:cNvSpPr>
          <p:nvPr>
            <p:ph type="body" idx="1"/>
          </p:nvPr>
        </p:nvSpPr>
        <p:spPr>
          <a:xfrm>
            <a:off x="680711" y="4715786"/>
            <a:ext cx="5437825" cy="4466671"/>
          </a:xfrm>
          <a:noFill/>
          <a:ln/>
        </p:spPr>
        <p:txBody>
          <a:bodyPr lIns="90921" tIns="45462" rIns="90921" bIns="45462"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1445" name="3 Marcador de número de diapositiva"/>
          <p:cNvSpPr txBox="1">
            <a:spLocks noGrp="1"/>
          </p:cNvSpPr>
          <p:nvPr/>
        </p:nvSpPr>
        <p:spPr bwMode="auto">
          <a:xfrm>
            <a:off x="3851598" y="9428414"/>
            <a:ext cx="2944507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1" tIns="45462" rIns="90921" bIns="45462" anchor="b"/>
          <a:lstStyle/>
          <a:p>
            <a:pPr algn="r" defTabSz="839284"/>
            <a:fld id="{99E0103E-1C39-4911-9EAA-8F40FC62A5CA}" type="slidenum">
              <a:rPr lang="es-ES" sz="1200"/>
              <a:pPr algn="r" defTabSz="839284"/>
              <a:t>61</a:t>
            </a:fld>
            <a:endParaRPr lang="es-E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F9F5-BA50-4624-9966-A8119C00ED1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97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F9F5-BA50-4624-9966-A8119C00ED1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8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7590-B856-42B3-AD15-5EFD1F0B3C6B}" type="slidenum">
              <a:rPr lang="es-ES" altLang="en-US" smtClean="0"/>
              <a:pPr/>
              <a:t>23</a:t>
            </a:fld>
            <a:endParaRPr lang="es-ES" altLang="en-US" smtClean="0"/>
          </a:p>
        </p:txBody>
      </p:sp>
      <p:sp>
        <p:nvSpPr>
          <p:cNvPr id="3891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5525" tIns="47764" rIns="95525" bIns="47764"/>
          <a:lstStyle/>
          <a:p>
            <a:pPr eaLnBrk="1" hangingPunct="1">
              <a:spcBef>
                <a:spcPct val="0"/>
              </a:spcBef>
            </a:pPr>
            <a:endParaRPr lang="ca-ES" altLang="en-US" smtClean="0"/>
          </a:p>
        </p:txBody>
      </p:sp>
      <p:sp>
        <p:nvSpPr>
          <p:cNvPr id="38917" name="3 Marcador de número de diapositiva"/>
          <p:cNvSpPr txBox="1">
            <a:spLocks noGrp="1"/>
          </p:cNvSpPr>
          <p:nvPr/>
        </p:nvSpPr>
        <p:spPr bwMode="auto">
          <a:xfrm>
            <a:off x="3850027" y="9428414"/>
            <a:ext cx="2946078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5" tIns="47764" rIns="95525" bIns="47764" anchor="b"/>
          <a:lstStyle/>
          <a:p>
            <a:pPr algn="r" defTabSz="881799"/>
            <a:fld id="{1A1534EC-A196-4CAF-B069-76EC94658694}" type="slidenum">
              <a:rPr lang="es-ES" altLang="en-US" sz="1300"/>
              <a:pPr algn="r" defTabSz="881799"/>
              <a:t>23</a:t>
            </a:fld>
            <a:endParaRPr lang="es-ES" alt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F9F5-BA50-4624-9966-A8119C00ED16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4F9F5-BA50-4624-9966-A8119C00ED16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6B71-5D97-4C37-82CA-807BDAA541F9}" type="slidenum">
              <a:rPr lang="es-ES" smtClean="0"/>
              <a:pPr/>
              <a:t>58</a:t>
            </a:fld>
            <a:endParaRPr lang="es-ES" smtClean="0"/>
          </a:p>
        </p:txBody>
      </p:sp>
      <p:sp>
        <p:nvSpPr>
          <p:cNvPr id="614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444" name="2 Marcador de notas"/>
          <p:cNvSpPr>
            <a:spLocks noGrp="1"/>
          </p:cNvSpPr>
          <p:nvPr>
            <p:ph type="body" idx="1"/>
          </p:nvPr>
        </p:nvSpPr>
        <p:spPr>
          <a:xfrm>
            <a:off x="680711" y="4715786"/>
            <a:ext cx="5437825" cy="4466671"/>
          </a:xfrm>
          <a:noFill/>
          <a:ln/>
        </p:spPr>
        <p:txBody>
          <a:bodyPr lIns="90921" tIns="45462" rIns="90921" bIns="45462"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1445" name="3 Marcador de número de diapositiva"/>
          <p:cNvSpPr txBox="1">
            <a:spLocks noGrp="1"/>
          </p:cNvSpPr>
          <p:nvPr/>
        </p:nvSpPr>
        <p:spPr bwMode="auto">
          <a:xfrm>
            <a:off x="3851598" y="9428414"/>
            <a:ext cx="2944507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1" tIns="45462" rIns="90921" bIns="45462" anchor="b"/>
          <a:lstStyle/>
          <a:p>
            <a:pPr algn="r" defTabSz="839284"/>
            <a:fld id="{99E0103E-1C39-4911-9EAA-8F40FC62A5CA}" type="slidenum">
              <a:rPr lang="es-ES" sz="1200"/>
              <a:pPr algn="r" defTabSz="839284"/>
              <a:t>58</a:t>
            </a:fld>
            <a:endParaRPr lang="es-E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6B71-5D97-4C37-82CA-807BDAA541F9}" type="slidenum">
              <a:rPr lang="es-ES" smtClean="0"/>
              <a:pPr/>
              <a:t>59</a:t>
            </a:fld>
            <a:endParaRPr lang="es-ES" smtClean="0"/>
          </a:p>
        </p:txBody>
      </p:sp>
      <p:sp>
        <p:nvSpPr>
          <p:cNvPr id="614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444" name="2 Marcador de notas"/>
          <p:cNvSpPr>
            <a:spLocks noGrp="1"/>
          </p:cNvSpPr>
          <p:nvPr>
            <p:ph type="body" idx="1"/>
          </p:nvPr>
        </p:nvSpPr>
        <p:spPr>
          <a:xfrm>
            <a:off x="680711" y="4715786"/>
            <a:ext cx="5437825" cy="4466671"/>
          </a:xfrm>
          <a:noFill/>
          <a:ln/>
        </p:spPr>
        <p:txBody>
          <a:bodyPr lIns="90921" tIns="45462" rIns="90921" bIns="45462"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1445" name="3 Marcador de número de diapositiva"/>
          <p:cNvSpPr txBox="1">
            <a:spLocks noGrp="1"/>
          </p:cNvSpPr>
          <p:nvPr/>
        </p:nvSpPr>
        <p:spPr bwMode="auto">
          <a:xfrm>
            <a:off x="3851598" y="9428414"/>
            <a:ext cx="2944507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1" tIns="45462" rIns="90921" bIns="45462" anchor="b"/>
          <a:lstStyle/>
          <a:p>
            <a:pPr algn="r" defTabSz="839284"/>
            <a:fld id="{99E0103E-1C39-4911-9EAA-8F40FC62A5CA}" type="slidenum">
              <a:rPr lang="es-ES" sz="1200"/>
              <a:pPr algn="r" defTabSz="839284"/>
              <a:t>59</a:t>
            </a:fld>
            <a:endParaRPr lang="es-E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6B71-5D97-4C37-82CA-807BDAA541F9}" type="slidenum">
              <a:rPr lang="es-ES" smtClean="0"/>
              <a:pPr/>
              <a:t>60</a:t>
            </a:fld>
            <a:endParaRPr lang="es-ES" smtClean="0"/>
          </a:p>
        </p:txBody>
      </p:sp>
      <p:sp>
        <p:nvSpPr>
          <p:cNvPr id="614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444" name="2 Marcador de notas"/>
          <p:cNvSpPr>
            <a:spLocks noGrp="1"/>
          </p:cNvSpPr>
          <p:nvPr>
            <p:ph type="body" idx="1"/>
          </p:nvPr>
        </p:nvSpPr>
        <p:spPr>
          <a:xfrm>
            <a:off x="680711" y="4715786"/>
            <a:ext cx="5437825" cy="4466671"/>
          </a:xfrm>
          <a:noFill/>
          <a:ln/>
        </p:spPr>
        <p:txBody>
          <a:bodyPr lIns="90921" tIns="45462" rIns="90921" bIns="45462"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1445" name="3 Marcador de número de diapositiva"/>
          <p:cNvSpPr txBox="1">
            <a:spLocks noGrp="1"/>
          </p:cNvSpPr>
          <p:nvPr/>
        </p:nvSpPr>
        <p:spPr bwMode="auto">
          <a:xfrm>
            <a:off x="3851598" y="9428414"/>
            <a:ext cx="2944507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1" tIns="45462" rIns="90921" bIns="45462" anchor="b"/>
          <a:lstStyle/>
          <a:p>
            <a:pPr algn="r" defTabSz="839284"/>
            <a:fld id="{99E0103E-1C39-4911-9EAA-8F40FC62A5CA}" type="slidenum">
              <a:rPr lang="es-ES" sz="1200"/>
              <a:pPr algn="r" defTabSz="839284"/>
              <a:t>60</a:t>
            </a:fld>
            <a:endParaRPr lang="es-E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2A78-950F-4EEA-93A5-25BCA47FAE67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684-B02D-4732-8F51-B9ABBB47E657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BA2-248D-4EBE-B52C-61D4298021E1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A9CF-38FE-40D3-B6EF-B35BF553A462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96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D180-DB84-4DAC-862C-FE8A6FF3C5A3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7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12E-96C9-4D73-8D35-78E50DEE95A5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64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E3D-D9EF-44DC-B2D9-5C210BFA932E}" type="datetime1">
              <a:rPr lang="es-ES" smtClean="0"/>
              <a:t>11/01/2019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32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797-33FD-49D6-8AC0-3513CC314831}" type="datetime1">
              <a:rPr lang="es-ES" smtClean="0"/>
              <a:t>11/01/2019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19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2CF-D829-4651-A65D-EF8EF47B98B7}" type="datetime1">
              <a:rPr lang="es-ES" smtClean="0"/>
              <a:t>11/01/2019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15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8BC-4DC7-4FF2-8665-46E424B3D48C}" type="datetime1">
              <a:rPr lang="es-ES" smtClean="0"/>
              <a:t>11/01/2019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42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0A0-F04C-4FBE-8539-68BBB1DCCD04}" type="datetime1">
              <a:rPr lang="es-ES" smtClean="0"/>
              <a:t>11/01/2019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61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12FB-2493-43FB-90D8-349F48A577C7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3FA-02D8-491A-9F90-EC7DDE3E62A1}" type="datetime1">
              <a:rPr lang="es-ES" smtClean="0"/>
              <a:t>11/01/2019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27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7A3D-76A2-4799-A0DF-94ECA3CBD437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25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FE96-7543-43FF-BF9C-2BB517B4BAC7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33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09D-E6E0-401E-ADA7-BB0492E131AE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319F-82F8-4817-8BE0-353860CB723C}" type="datetime1">
              <a:rPr lang="es-ES" smtClean="0"/>
              <a:t>11/01/2019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7A85-EFFF-46EB-9EC7-9D8BE2F20706}" type="datetime1">
              <a:rPr lang="es-ES" smtClean="0"/>
              <a:t>11/01/2019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74F2-FEFA-4D8D-B878-C378DC307077}" type="datetime1">
              <a:rPr lang="es-ES" smtClean="0"/>
              <a:t>11/01/2019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F83-826D-4508-9EC5-8235D0BA5A2B}" type="datetime1">
              <a:rPr lang="es-ES" smtClean="0"/>
              <a:t>11/01/2019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1F06-C429-4927-B8D8-F4C373E54B85}" type="datetime1">
              <a:rPr lang="es-ES" smtClean="0"/>
              <a:t>11/01/2019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24C-EED7-4D73-A994-CC9F30F1506E}" type="datetime1">
              <a:rPr lang="es-ES" smtClean="0"/>
              <a:t>11/01/2019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2E09-1141-4A63-B889-6C859FE9C593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821A-D033-4762-9099-8B5D9E5C25C6}" type="datetime1">
              <a:rPr lang="es-ES" smtClean="0"/>
              <a:t>11/01/2019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91EC-10E4-4841-95E4-BCA8194D04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6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avarro.org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bofill.cat/sites/default/files/Dossier%20Premsa-petita%20infancia%20_210916_0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bofill.cat/sites/default/files/Dossier%20Premsa-petita%20infancia%20_210916_0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bofill.cat/sites/default/files/Dossier%20Premsa-petita%20infancia%20_210916_0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2.xls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71420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SUBDESARROLLO SOCIAL DE CATALUNYA Y </a:t>
            </a:r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endParaRPr lang="es-E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no </a:t>
            </a:r>
            <a:r>
              <a:rPr lang="es-E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cierto</a:t>
            </a:r>
          </a:p>
          <a:p>
            <a:pPr marL="0" indent="0" algn="ctr">
              <a:buNone/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Analicemos la realidad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10</a:t>
            </a:fld>
            <a:endParaRPr lang="ca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96F83C-06BE-4D38-BF02-084973CC8416}" type="slidenum">
              <a:rPr lang="ca-ES" smtClean="0">
                <a:solidFill>
                  <a:schemeClr val="tx1"/>
                </a:solidFill>
              </a:rPr>
              <a:pPr/>
              <a:t>11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2348880"/>
            <a:ext cx="8934023" cy="2952328"/>
          </a:xfrm>
          <a:ln>
            <a:solidFill>
              <a:srgbClr val="A40000"/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ca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gobernados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dictaduras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ultraderecha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fascistas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fascistoides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(España, Portugal y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 por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gobiernos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conservadores </a:t>
            </a:r>
            <a:r>
              <a:rPr lang="ca-E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autoritarios</a:t>
            </a:r>
            <a:r>
              <a:rPr lang="ca-E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(Irlanda)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II Guerra Mundial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ochenta</a:t>
            </a:r>
            <a:r>
              <a:rPr lang="ca-E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36512" y="260350"/>
            <a:ext cx="9145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periferia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Eurozona: España,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Portugal e Irlanda?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CA7AB-7EAF-422C-8366-75AE917C6E76}" type="slidenum">
              <a:rPr lang="ca-ES" altLang="en-US" smtClean="0">
                <a:solidFill>
                  <a:schemeClr val="tx1"/>
                </a:solidFill>
              </a:rPr>
              <a:pPr/>
              <a:t>12</a:t>
            </a:fld>
            <a:endParaRPr lang="ca-ES" alt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8229600" cy="158417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Consecuencias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esta </a:t>
            </a: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</a:t>
            </a:r>
          </a:p>
          <a:p>
            <a:pPr eaLnBrk="1" hangingPunct="1"/>
            <a:endParaRPr lang="ca-E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a-E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a-E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151071" y="1279323"/>
            <a:ext cx="648394" cy="5667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2" name="1 CuadroTexto"/>
          <p:cNvSpPr txBox="1"/>
          <p:nvPr/>
        </p:nvSpPr>
        <p:spPr>
          <a:xfrm>
            <a:off x="755576" y="1988840"/>
            <a:ext cx="7848872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alt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ca-ES" altLang="en-U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ca-ES" alt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herederos</a:t>
            </a:r>
            <a:r>
              <a:rPr lang="ca-ES" alt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dictaduras</a:t>
            </a:r>
            <a:r>
              <a:rPr lang="ca-ES" alt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alt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represivas</a:t>
            </a:r>
            <a:r>
              <a:rPr lang="ca-ES" alt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poca </a:t>
            </a:r>
            <a:r>
              <a:rPr lang="ca-ES" altLang="en-US" sz="3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sensibilidad</a:t>
            </a:r>
            <a:r>
              <a:rPr lang="ca-ES" alt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y redistributiva</a:t>
            </a:r>
            <a:endParaRPr lang="ca-ES" altLang="en-US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3861048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aún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número </a:t>
            </a:r>
            <a:r>
              <a:rPr lang="ca-E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policías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cada </a:t>
            </a:r>
            <a:r>
              <a:rPr lang="ca-E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ca-E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UE-15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los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trabajando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Estado del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5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5649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 los datos</a:t>
            </a:r>
            <a:endParaRPr lang="es-E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13</a:t>
            </a:fld>
            <a:endParaRPr lang="ca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2364135"/>
            <a:ext cx="7633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Comparemos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UE-15 (los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Europea)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que las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izquierdas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débiles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de la II Guerra Mundial (España, Catalunya,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Portugal e Irlanda), con los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es el país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que las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izquierdas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gobernado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este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14</a:t>
            </a:fld>
            <a:endParaRPr lang="ca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1 Título"/>
          <p:cNvSpPr>
            <a:spLocks noGrp="1"/>
          </p:cNvSpPr>
          <p:nvPr>
            <p:ph type="ctrTitle" idx="4294967295"/>
          </p:nvPr>
        </p:nvSpPr>
        <p:spPr>
          <a:xfrm>
            <a:off x="179512" y="260648"/>
            <a:ext cx="871537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como </a:t>
            </a:r>
            <a:r>
              <a:rPr lang="ca-ES" alt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PIB (2009)</a:t>
            </a:r>
          </a:p>
        </p:txBody>
      </p:sp>
      <p:sp>
        <p:nvSpPr>
          <p:cNvPr id="8196" name="2 Subtítulo"/>
          <p:cNvSpPr>
            <a:spLocks noGrp="1"/>
          </p:cNvSpPr>
          <p:nvPr>
            <p:ph type="subTitle" idx="4294967295"/>
          </p:nvPr>
        </p:nvSpPr>
        <p:spPr>
          <a:xfrm>
            <a:off x="1763688" y="1916832"/>
            <a:ext cx="5832649" cy="338437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a-ES" alt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UE-15			44%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a-ES" alt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			34%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37%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			39%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Irlanda			34%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a-ES" alt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54%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a-ES" alt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04ECA7AB-7EAF-422C-8366-75AE917C6E76}" type="slidenum">
              <a:rPr lang="ca-ES" altLang="en-US" smtClean="0">
                <a:solidFill>
                  <a:schemeClr val="tx1"/>
                </a:solidFill>
              </a:rPr>
              <a:pPr/>
              <a:t>15</a:t>
            </a:fld>
            <a:endParaRPr lang="ca-E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6237312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5451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español 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Generalitat de Catalunya tienen pocos ingresos. </a:t>
            </a:r>
            <a:endParaRPr 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16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10243" name="1 Título"/>
          <p:cNvSpPr>
            <a:spLocks noGrp="1"/>
          </p:cNvSpPr>
          <p:nvPr>
            <p:ph type="ctrTitle" idx="4294967295"/>
          </p:nvPr>
        </p:nvSpPr>
        <p:spPr>
          <a:xfrm>
            <a:off x="214313" y="333375"/>
            <a:ext cx="871537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social como </a:t>
            </a:r>
            <a:r>
              <a:rPr lang="ca-ES" alt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PIB (2015)</a:t>
            </a:r>
          </a:p>
        </p:txBody>
      </p:sp>
      <p:sp>
        <p:nvSpPr>
          <p:cNvPr id="10244" name="2 Subtítulo"/>
          <p:cNvSpPr>
            <a:spLocks noGrp="1"/>
          </p:cNvSpPr>
          <p:nvPr>
            <p:ph type="subTitle" idx="4294967295"/>
          </p:nvPr>
        </p:nvSpPr>
        <p:spPr>
          <a:xfrm>
            <a:off x="622987" y="1772816"/>
            <a:ext cx="8072437" cy="3096343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ca-E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UE-15*			28,0%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a-ES" altLang="en-US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 (2014)           21,3%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			24,6%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26,4%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			25,7%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Irlanda			16,3%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a-ES" alt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29,2%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15372" y="5877272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*Media con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Alemania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Bélgica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Dinamarca, España,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Finlandia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Irlanda,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Luxemburgo,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Bajos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Portugal,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alt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a-ES" alt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ca-ES" alt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a-E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 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a-E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endParaRPr lang="ca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5372" y="4941168"/>
            <a:ext cx="813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gasto social del Estado español y de la Generalitat de Catalunya es muy bajo.</a:t>
            </a:r>
            <a:endParaRPr 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AD47E-C742-4A89-ADBA-5A6A42F1AD56}" type="slidenum">
              <a:rPr lang="es-ES" altLang="en-US" smtClean="0">
                <a:solidFill>
                  <a:schemeClr val="tx1"/>
                </a:solidFill>
              </a:rPr>
              <a:pPr/>
              <a:t>17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11267" name="1 Título"/>
          <p:cNvSpPr>
            <a:spLocks noGrp="1"/>
          </p:cNvSpPr>
          <p:nvPr>
            <p:ph type="ctrTitle" idx="4294967295"/>
          </p:nvPr>
        </p:nvSpPr>
        <p:spPr>
          <a:xfrm>
            <a:off x="179512" y="0"/>
            <a:ext cx="8964488" cy="1470025"/>
          </a:xfrm>
        </p:spPr>
        <p:txBody>
          <a:bodyPr>
            <a:noAutofit/>
          </a:bodyPr>
          <a:lstStyle/>
          <a:p>
            <a:pPr eaLnBrk="1" hangingPunct="1"/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Ocupación</a:t>
            </a:r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pública* como </a:t>
            </a:r>
            <a:r>
              <a:rPr lang="ca-ES" alt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alt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adulta (2016)</a:t>
            </a:r>
          </a:p>
        </p:txBody>
      </p:sp>
      <p:sp>
        <p:nvSpPr>
          <p:cNvPr id="11268" name="2 Subtítulo"/>
          <p:cNvSpPr>
            <a:spLocks noGrp="1"/>
          </p:cNvSpPr>
          <p:nvPr>
            <p:ph type="subTitle" idx="4294967295"/>
          </p:nvPr>
        </p:nvSpPr>
        <p:spPr>
          <a:xfrm>
            <a:off x="1628298" y="1427396"/>
            <a:ext cx="6120680" cy="30817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1431925" indent="0" eaLnBrk="1" hangingPunct="1">
              <a:buFontTx/>
              <a:buNone/>
            </a:pPr>
            <a:r>
              <a:rPr lang="ca-E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UE-15**			15,1%</a:t>
            </a:r>
          </a:p>
          <a:p>
            <a:pPr marL="1431925" indent="0" eaLnBrk="1" hangingPunct="1">
              <a:buFontTx/>
              <a:buNone/>
            </a:pPr>
            <a:endParaRPr lang="ca-ES" alt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925" indent="0" eaLnBrk="1" hangingPunct="1">
              <a:buFontTx/>
              <a:buNone/>
            </a:pPr>
            <a:r>
              <a:rPr lang="ca-ES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		8,2%</a:t>
            </a:r>
          </a:p>
          <a:p>
            <a:pPr marL="1431925" indent="0" eaLnBrk="1" hangingPunct="1">
              <a:buFontTx/>
              <a:buNone/>
            </a:pPr>
            <a:r>
              <a:rPr lang="ca-ES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	 	           9,8%</a:t>
            </a:r>
          </a:p>
          <a:p>
            <a:pPr marL="1431925" indent="0" eaLnBrk="1" hangingPunct="1">
              <a:buFontTx/>
              <a:buNone/>
            </a:pP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11,3%</a:t>
            </a:r>
          </a:p>
          <a:p>
            <a:pPr marL="1431925" indent="0" eaLnBrk="1" hangingPunct="1">
              <a:buFontTx/>
              <a:buNone/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Irlanda			12,6%</a:t>
            </a:r>
          </a:p>
          <a:p>
            <a:pPr marL="1431925" indent="0" eaLnBrk="1" hangingPunct="1">
              <a:buFontTx/>
              <a:buNone/>
            </a:pPr>
            <a:endParaRPr lang="ca-ES" alt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925" indent="0" eaLnBrk="1" hangingPunct="1">
              <a:buFontTx/>
              <a:buNone/>
            </a:pP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22,9%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71092" y="5517232"/>
            <a:ext cx="79929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La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ocupación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pública és la que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del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la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social,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domiciliarios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altLang="en-US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altLang="en-US" sz="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**Media con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Alemania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Bélgica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Dinamarca, España,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Finlandia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Francia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Irlanda,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 y </a:t>
            </a:r>
            <a:r>
              <a:rPr lang="ca-E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a-ES" alt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partir de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Ilostat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Eurostat e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endParaRPr lang="ca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4725144"/>
            <a:ext cx="826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Generalitat de Catalunya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empleadas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contratadas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Unión Europea.</a:t>
            </a:r>
            <a:endParaRPr lang="ca-E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 animBg="1"/>
      <p:bldP spid="11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9690" y="1484784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estos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muestran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falsedad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neoliberales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típicos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española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catalana,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dicen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sector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demasiado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extenso y que “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ahoga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 la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la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catalana.</a:t>
            </a:r>
          </a:p>
          <a:p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tuviéramos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misma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ocupación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sector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tendríamos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prácticamente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paro ni en España ni en Catalunya.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18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772816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¿por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a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las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razones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que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en España y la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Generalitat en Catalunya son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redistributivos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regresivas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19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provenientes de los artículos y conferencias del profesor </a:t>
            </a:r>
            <a:r>
              <a:rPr lang="es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Vicenç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Navarro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Catedrático de Ciencias Políticas y Políticas Públicas de la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Pompeu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 mayoría de ellas provienen de su blog. Las diapositivas de este documento han sido elaboradas por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 Carrión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Ferran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Muntané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www.vnavarro.org</a:t>
            </a: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2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2B5DE-6133-4891-8CF6-A2842A0BEFD0}" type="slidenum">
              <a:rPr lang="es-ES" altLang="en-US" smtClean="0">
                <a:solidFill>
                  <a:schemeClr val="tx1"/>
                </a:solidFill>
              </a:rPr>
              <a:pPr/>
              <a:t>20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13315" name="1 Título"/>
          <p:cNvSpPr>
            <a:spLocks noGrp="1"/>
          </p:cNvSpPr>
          <p:nvPr>
            <p:ph type="ctrTitle" idx="4294967295"/>
          </p:nvPr>
        </p:nvSpPr>
        <p:spPr>
          <a:xfrm>
            <a:off x="196056" y="332656"/>
            <a:ext cx="8678862" cy="1470025"/>
          </a:xfrm>
        </p:spPr>
        <p:txBody>
          <a:bodyPr>
            <a:noAutofit/>
          </a:bodyPr>
          <a:lstStyle/>
          <a:p>
            <a:pPr eaLnBrk="1" hangingPunct="1"/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redistributivas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Generalitat son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limitadas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son capaces de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gran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</a:t>
            </a:r>
            <a:endParaRPr lang="ca-E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6725" y="2204864"/>
            <a:ext cx="8137525" cy="2714589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a-E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ca-ES" altLang="en-US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342900" indent="-342900">
              <a:spcBef>
                <a:spcPct val="20000"/>
              </a:spcBef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		</a:t>
            </a: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a-E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</a:t>
            </a:r>
          </a:p>
          <a:p>
            <a:pPr marL="342900" indent="-342900">
              <a:spcBef>
                <a:spcPct val="20000"/>
              </a:spcBef>
            </a:pP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</a:t>
            </a: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  <a:r>
              <a:rPr lang="ca-E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endParaRPr lang="ca-ES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	     24,7%			19,2%	</a:t>
            </a:r>
          </a:p>
          <a:p>
            <a:pPr marL="342900" indent="-342900">
              <a:spcBef>
                <a:spcPct val="20000"/>
              </a:spcBef>
            </a:pP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	                  29,5%			22,3%</a:t>
            </a:r>
          </a:p>
          <a:p>
            <a:pPr marL="342900" indent="-342900">
              <a:spcBef>
                <a:spcPct val="20000"/>
              </a:spcBef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UE-15	     	     26,7%			16,3%</a:t>
            </a:r>
          </a:p>
          <a:p>
            <a:pPr marL="342900" indent="-342900">
              <a:spcBef>
                <a:spcPct val="20000"/>
              </a:spcBef>
            </a:pP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29,9%			16,2%</a:t>
            </a:r>
            <a:endParaRPr lang="ca-E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538956" y="5877272"/>
            <a:ext cx="79930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Eurostat e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6725" y="5085184"/>
            <a:ext cx="813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impacto redistributivo del Estado español y de la Generalitat de Catalunya es mucho menor en comparación con otros países.  </a:t>
            </a:r>
            <a:endParaRPr lang="es-E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  <p:bldP spid="133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1389" y="2060848"/>
            <a:ext cx="7475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España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los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UE-15 con las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tasas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elevadas</a:t>
            </a:r>
            <a:r>
              <a:rPr lang="ca-E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ca-E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que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consiguen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ca-E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</a:t>
            </a:r>
            <a:r>
              <a:rPr lang="ca-E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21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631" y="1772816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fiscal explica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y de la Generalitat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pagan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manufactura por un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superricos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Catalunya, en España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el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UE-15 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22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Subtítulo"/>
          <p:cNvSpPr>
            <a:spLocks noGrp="1"/>
          </p:cNvSpPr>
          <p:nvPr>
            <p:ph type="subTitle" idx="4294967295"/>
          </p:nvPr>
        </p:nvSpPr>
        <p:spPr>
          <a:xfrm>
            <a:off x="251520" y="260648"/>
            <a:ext cx="8460432" cy="6480720"/>
          </a:xfrm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ca-ES" altLang="en-US" sz="2100" dirty="0" smtClean="0">
                <a:solidFill>
                  <a:schemeClr val="bg1"/>
                </a:solidFill>
              </a:rPr>
              <a:t>		       		</a:t>
            </a:r>
            <a:r>
              <a:rPr lang="ca-ES" altLang="en-US" sz="2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España/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ca-ES" altLang="en-U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  <a:r>
              <a:rPr lang="ca-ES" altLang="en-US" sz="2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ca-ES" altLang="en-U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ca-ES" altLang="en-US" sz="2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UE-15</a:t>
            </a:r>
            <a:r>
              <a:rPr lang="ca-ES" altLang="en-U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       </a:t>
            </a:r>
            <a:r>
              <a:rPr lang="ca-ES" altLang="en-US" sz="21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endParaRPr lang="ca-ES" altLang="en-US" sz="21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21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buFontTx/>
              <a:buNone/>
            </a:pPr>
            <a:r>
              <a:rPr lang="ca-ES" altLang="en-U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altLang="en-U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	           </a:t>
            </a:r>
            <a:r>
              <a:rPr lang="ca-ES" altLang="en-US" sz="2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PIB</a:t>
            </a:r>
            <a:r>
              <a:rPr lang="ca-ES" alt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44% PIB            52% PIB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2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ca-ES" alt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ca-ES" alt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 eaLnBrk="1" hangingPunct="1">
              <a:buFontTx/>
              <a:buNone/>
            </a:pPr>
            <a:r>
              <a:rPr lang="ca-ES" altLang="en-U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fiscal	</a:t>
            </a:r>
            <a:r>
              <a:rPr lang="ca-ES" alt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altLang="en-U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ca-ES" altLang="en-US" sz="2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  <a:r>
              <a:rPr lang="ca-ES" alt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88%	              100%</a:t>
            </a:r>
            <a:endParaRPr lang="ca-ES" altLang="en-US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alt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manufactura)	</a:t>
            </a:r>
          </a:p>
          <a:p>
            <a:pPr marL="0" indent="0" algn="just" eaLnBrk="1" hangingPunct="1">
              <a:buFontTx/>
              <a:buNone/>
            </a:pPr>
            <a:endParaRPr lang="ca-ES" altLang="en-US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ca-ES" altLang="en-US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ca-ES" alt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altLang="en-U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mpuestos</a:t>
            </a:r>
            <a:r>
              <a:rPr lang="ca-ES" altLang="en-U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altLang="en-US" sz="2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20%</a:t>
            </a:r>
            <a:r>
              <a:rPr lang="ca-ES" alt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70%	              100%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(1% de renta superior)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Seat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 en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de lo que paga en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Volvo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lo que paga el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UE-15.</a:t>
            </a:r>
            <a:endParaRPr lang="ca-E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superrico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catalán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nominalmente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20% (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8%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 que paga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superrico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ca-E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ca-ES" alt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ca-E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alt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Hacienda</a:t>
            </a:r>
            <a:r>
              <a:rPr lang="ca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España 2010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23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80728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CONCLUSIÓN</a:t>
            </a:r>
          </a:p>
          <a:p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estos datos muestran que el 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escaso desarrollo social de España y </a:t>
            </a:r>
            <a:r>
              <a:rPr lang="es-E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atalunya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al excesivo poder e 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 de las minorías más acaudaladas sobre el Estado español y la Generalitat de Catalunya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su muy limitado impacto redistributivo.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24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340768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conclusión del enorme poder de las fuerzas conservadoras en Catalunya y en España, ha sido el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escaso poder que las autoridades locales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tienen dentro del Estado </a:t>
            </a:r>
            <a:r>
              <a:rPr lang="es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espanyol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incluyendo Catalunya.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ámbito municipal es el nivel más próximo a la ciudadanía, a la vez que </a:t>
            </a:r>
            <a:r>
              <a:rPr lang="es-E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el que tiene menos poder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Esto afecta muy claramente la calidad de vida y el bienestar de las clases populares.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explica las enormes crisis actuales, tales como la de la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de la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de la primera infancia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25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1663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reducido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Estado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685095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fondos de la Seguridad Social ni el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a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Eurostat</a:t>
            </a:r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1079612" y="1385432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DEL ÁMBITO LOCAL EN EL GASTO PÚBLICO TOTAL (2017)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540" y="6237312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26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6926"/>
            <a:ext cx="5406304" cy="39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drama de la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1484784"/>
            <a:ext cx="8363272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de Barcelona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viven de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alquiler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los europeos que soportan una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sobrecarga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elevada, es decir, que destinan más de un 40% de sus ingresos a gastos del hogar (alquiler, agua, luz, etc.)</a:t>
            </a:r>
          </a:p>
          <a:p>
            <a:pPr marL="0" indent="0">
              <a:lnSpc>
                <a:spcPct val="120000"/>
              </a:lnSpc>
              <a:buNone/>
            </a:pP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42,7% de la población de Barcelona que vive de alquiler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gastos del hogar representan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sobrecarga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sobrecarga en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también es de las más altas de la UE-28, con un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40,3%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 mismo pasa en el </a:t>
            </a:r>
            <a:r>
              <a:rPr lang="es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 Metropolitana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Barcelona, donde esta tasa llega al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42,6%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población que vive de alquiler. 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27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drama de la vivienda (II)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28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229600" cy="1866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drama de la vivienda (III)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29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467748" cy="2978275"/>
          </a:xfrm>
        </p:spPr>
      </p:pic>
    </p:spTree>
    <p:extLst>
      <p:ext uri="{BB962C8B-B14F-4D97-AF65-F5344CB8AC3E}">
        <p14:creationId xmlns:p14="http://schemas.microsoft.com/office/powerpoint/2010/main" val="41823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764704"/>
            <a:ext cx="69847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crisis 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 </a:t>
            </a:r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España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la </a:t>
            </a:r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 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habla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pasando?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52578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 la realidad que se esconde…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3</a:t>
            </a:fld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drama de la vivienda (IV)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30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693912" cy="3194299"/>
          </a:xfrm>
        </p:spPr>
      </p:pic>
    </p:spTree>
    <p:extLst>
      <p:ext uri="{BB962C8B-B14F-4D97-AF65-F5344CB8AC3E}">
        <p14:creationId xmlns:p14="http://schemas.microsoft.com/office/powerpoint/2010/main" val="40263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 recientes en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vivenda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Entra en vigor la 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“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Enjuiciamiento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 para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agilizar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desahucios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19/2009)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impulsada por 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 Chacón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 ministra de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a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Rajoy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flexibiliza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alquiler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4/2013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través de la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alquiler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 a 3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una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prórroga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3. </a:t>
            </a:r>
          </a:p>
          <a:p>
            <a:pPr marL="0" indent="0">
              <a:buNone/>
            </a:pPr>
            <a:endParaRPr lang="ca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aprueba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proposición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PDeCAT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modifica la “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Enjuiciamiento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ivil” con la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acelerar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agilizar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final de una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ocupación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ilegal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determinados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31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los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regular el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19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ca-ES" sz="1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competencial 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estos, las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autónomas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Estado. En el caso del Estado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central ha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adquirido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rol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determinante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esta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a-ES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esquemáticos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Estado (...) 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sector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económico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regulado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condiciones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básicas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ha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establecido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política fiscal en la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(...)” (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Gerardo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Pisarello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derecho a la vivienda como derecho social: implicaciones constitucionales”, </a:t>
            </a:r>
            <a:r>
              <a:rPr lang="es-ES" sz="1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 Catalana de </a:t>
            </a:r>
            <a:r>
              <a:rPr lang="es-ES" sz="19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</a:t>
            </a:r>
            <a:r>
              <a:rPr lang="es-ES" sz="1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2009).</a:t>
            </a:r>
          </a:p>
          <a:p>
            <a:pPr algn="just"/>
            <a:endParaRPr lang="es-ES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normativa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edificación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susceptibles de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regulando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la </a:t>
            </a:r>
            <a:r>
              <a:rPr lang="ca-ES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aportación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recursos; </a:t>
            </a:r>
            <a:r>
              <a:rPr lang="ca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legislado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hipotecario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registral y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expropiación</a:t>
            </a:r>
            <a:r>
              <a:rPr lang="ca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9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forzosa</a:t>
            </a:r>
            <a:r>
              <a:rPr lang="ca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(op. cit.)</a:t>
            </a:r>
            <a:endParaRPr lang="ca-E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32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alquiler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04048" y="5944195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33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52871"/>
              </p:ext>
            </p:extLst>
          </p:nvPr>
        </p:nvGraphicFramePr>
        <p:xfrm>
          <a:off x="179512" y="1628800"/>
          <a:ext cx="8280919" cy="49685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0480"/>
                <a:gridCol w="442974"/>
                <a:gridCol w="544960"/>
                <a:gridCol w="2972505"/>
              </a:tblGrid>
              <a:tr h="365318">
                <a:tc>
                  <a:txBody>
                    <a:bodyPr/>
                    <a:lstStyle/>
                    <a:p>
                      <a:pPr algn="ctr"/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3110">
                <a:tc>
                  <a:txBody>
                    <a:bodyPr/>
                    <a:lstStyle/>
                    <a:p>
                      <a:r>
                        <a:rPr lang="ca-ES" sz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</a:t>
                      </a:r>
                      <a:r>
                        <a:rPr lang="ca-ES" sz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ALQUILER DE 5 AÑOS DE DURACIÓN</a:t>
                      </a:r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3337">
                <a:tc>
                  <a:txBody>
                    <a:bodyPr/>
                    <a:lstStyle/>
                    <a:p>
                      <a:r>
                        <a:rPr lang="ca-ES" sz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DEL ALQUILER SUJETO AL IPC</a:t>
                      </a:r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1610">
                <a:tc>
                  <a:txBody>
                    <a:bodyPr/>
                    <a:lstStyle/>
                    <a:p>
                      <a:r>
                        <a:rPr lang="ca-ES" sz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PROTEGIDOS</a:t>
                      </a:r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0431">
                <a:tc>
                  <a:txBody>
                    <a:bodyPr/>
                    <a:lstStyle/>
                    <a:p>
                      <a:r>
                        <a:rPr lang="ca-ES" sz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LIMITACIÓN DE LAS</a:t>
                      </a:r>
                      <a:r>
                        <a:rPr lang="ca-ES" sz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FIANZAS A 1 MES</a:t>
                      </a:r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6055">
                <a:tc>
                  <a:txBody>
                    <a:bodyPr/>
                    <a:lstStyle/>
                    <a:p>
                      <a:r>
                        <a:rPr lang="ca-ES" sz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INSCRIPCIÓN OBLIGATORIA DEL</a:t>
                      </a:r>
                      <a:r>
                        <a:rPr lang="ca-ES" sz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CONTRATO EN EL REGISTRO DE LA PROPIEDAD</a:t>
                      </a:r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8691">
                <a:tc>
                  <a:txBody>
                    <a:bodyPr/>
                    <a:lstStyle/>
                    <a:p>
                      <a:r>
                        <a:rPr lang="ca-ES" sz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DE LOS PRECIOS</a:t>
                      </a:r>
                      <a:r>
                        <a:rPr lang="ca-ES" sz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ALQUILER</a:t>
                      </a:r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733334" cy="304762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4788024" y="23488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788024" y="2960948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788024" y="3573016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788024" y="4293096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788024" y="4977172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788024" y="576926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5508104" y="23488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508104" y="2960948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507829" y="4293096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5508104" y="576926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508104" y="497717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7380312" y="234888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7380312" y="429309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7380312" y="497717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7380312" y="576926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4572000" y="6417332"/>
            <a:ext cx="108012" cy="1080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5076056" y="6417332"/>
            <a:ext cx="108012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5615841" y="6417332"/>
            <a:ext cx="108012" cy="1080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680012" y="6340533"/>
            <a:ext cx="3924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Sí          No          Con restricciones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4480591" y="2780928"/>
            <a:ext cx="399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4480591" y="3356992"/>
            <a:ext cx="399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4480591" y="4005064"/>
            <a:ext cx="399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4480591" y="4725144"/>
            <a:ext cx="399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4480591" y="5445224"/>
            <a:ext cx="399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480591" y="6193076"/>
            <a:ext cx="399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Elipse"/>
          <p:cNvSpPr/>
          <p:nvPr/>
        </p:nvSpPr>
        <p:spPr>
          <a:xfrm>
            <a:off x="7380312" y="29609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156176" y="23488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804248" y="23488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7956376" y="234888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7956376" y="29609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6156176" y="2960948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6804248" y="2960948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7956376" y="576926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EDUCACIÓN DE LA PRIMERA INFANCIA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política educativa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pretenden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estimular el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temprano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-distributiva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 priori”).</a:t>
            </a:r>
          </a:p>
          <a:p>
            <a:pPr>
              <a:lnSpc>
                <a:spcPct val="120000"/>
              </a:lnSpc>
            </a:pPr>
            <a:endParaRPr lang="ca-E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familiar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conciliación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vida familiar i laboral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ca-E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dirigidas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primera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combinarse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los 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permisos de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parentalidad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subsidios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deduccioens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34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educación en la primera infancia en España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Catalunya(I)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de los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0 a 3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escolarizado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5ª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autónoma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lejos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País Vasco (90%) y Madrid (67%). En el caso de la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0 a 2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escolarización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llega al 44% (curso 2014-2015). </a:t>
            </a:r>
          </a:p>
          <a:p>
            <a:pPr marL="0" indent="0">
              <a:buNone/>
            </a:pPr>
            <a:endParaRPr lang="ca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Espanya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llega al 39% de los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0 a 3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nueve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a la de la UE-28 (30%),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inferior a la que se llega en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CCAA.</a:t>
            </a:r>
          </a:p>
          <a:p>
            <a:endParaRPr lang="ca-ES" sz="28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35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23528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Blasco, Jaume. “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 l’escola bressol a les polítiques per a la petita infància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Dosier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prensa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Fundació Jaume Bofill,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2016.</a:t>
            </a:r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ca-E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 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ca-E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escolarización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0 a 3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a-E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 menor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educativo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paro 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(21% en Santa Coloma de Gramenet, y 61% en Esplugues de Llobregat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ca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36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23528" y="63093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Blasco, Jaume. “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l’escola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bressol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les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polítiques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per a la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petita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infància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Dosier de prensa,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Jaume Bofill, septiembre 2016.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o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educación en la primera infancia en España y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Catalunya(II)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a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2009 y 2013 los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Generalitat de Catalunya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redujeron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mitad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a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casi 147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2009 a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71,5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2013.</a:t>
            </a:r>
          </a:p>
          <a:p>
            <a:pPr marL="0" indent="0">
              <a:buNone/>
            </a:pPr>
            <a:endParaRPr lang="ca-E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ca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ayuntamientos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diputaciones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asumido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ca-ES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vieron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cuota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mensual un 10%, y la del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comedor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21%.</a:t>
            </a:r>
          </a:p>
          <a:p>
            <a:endParaRPr lang="ca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2017 el </a:t>
            </a:r>
            <a:r>
              <a:rPr lang="ca-ES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TSJC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condenó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Generalitat a pagar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1M€ al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Hospitalet de Llobregat por la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deuda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contraída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los cursos 2012 y 2015, y 827.000 euros al </a:t>
            </a:r>
            <a:r>
              <a:rPr lang="ca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</a:t>
            </a:r>
            <a:r>
              <a:rPr lang="ca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Cornellà de Llobregat.</a:t>
            </a:r>
            <a:endParaRPr lang="ca-E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37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23528" y="63093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Blasco, Jaume. “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l’escola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bressol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les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polítiques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per a la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petita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infància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Dosier de prensa,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Jaume Bofill, septiembre 2016.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o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educación en la primera infancia en España y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Catalunya(III)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2157" y="6428210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Hermes, Diputación de Barcelona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5033" y="260648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primera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titularidad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259632" y="17728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Barcelona ciudad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10505" y="1772816"/>
            <a:ext cx="3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Provincia de Barcelona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61369"/>
              </p:ext>
            </p:extLst>
          </p:nvPr>
        </p:nvGraphicFramePr>
        <p:xfrm>
          <a:off x="-22775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525216"/>
              </p:ext>
            </p:extLst>
          </p:nvPr>
        </p:nvGraphicFramePr>
        <p:xfrm>
          <a:off x="4544203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38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5033" y="4797152"/>
            <a:ext cx="7632848" cy="360040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11560" y="4789391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Centros                       Alumnado                                                        Centros                      Alumnado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51571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bien la mayoría de centros de primera infancia en la provincia de Barcelona son </a:t>
            </a:r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mayor parte de los alumnos van a centros </a:t>
            </a:r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Eso se traduce en una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de alumnos por centro mucho más elevada en los centros públicos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a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PARTE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a-ES" sz="2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ca-E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2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ca-E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explica el </a:t>
            </a:r>
            <a:r>
              <a:rPr lang="ca-ES" sz="2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subdesarrollo</a:t>
            </a:r>
            <a:r>
              <a:rPr lang="ca-E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de Catalunya y España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a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ca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r>
              <a:rPr lang="ca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</a:t>
            </a:r>
            <a:r>
              <a:rPr lang="ca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a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39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s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I.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porqué del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subdesarrollo social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(págs. 4-37)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II. 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38-68)</a:t>
            </a:r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III.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falsedad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argumento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recuperación económica (págs. 69-83)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IV.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Argumentos de algunos independentistas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causas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subdesarrollo social (págs. 84-90)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4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5790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4723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2201" y="116632"/>
            <a:ext cx="8229600" cy="1570186"/>
          </a:xfrm>
        </p:spPr>
        <p:txBody>
          <a:bodyPr>
            <a:noAutofit/>
          </a:bodyPr>
          <a:lstStyle/>
          <a:p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alt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ca-E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político</a:t>
            </a:r>
            <a:r>
              <a:rPr lang="ca-E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</a:t>
            </a:r>
            <a:r>
              <a:rPr lang="ca-E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atalunya y España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2201" y="2492896"/>
            <a:ext cx="8229600" cy="67667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 dictadura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fascista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40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2201" y="3353265"/>
            <a:ext cx="8229600" cy="13681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tuvo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euro.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euro se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estableció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costa de debilitar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Estado del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(que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débil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a-ES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2201" y="4941168"/>
            <a:ext cx="8229600" cy="13464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Estado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5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respondiendo</a:t>
            </a:r>
            <a:r>
              <a:rPr lang="ca-ES" altLang="en-US" sz="2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crisis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reduciendo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gasto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y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limitando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laborales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políticos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(ver </a:t>
            </a:r>
            <a:r>
              <a:rPr lang="ca-ES" alt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ca-ES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dictadura de Franco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las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dictaduras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represivas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Europa.</a:t>
            </a:r>
          </a:p>
          <a:p>
            <a:pPr marL="0" indent="0">
              <a:buNone/>
            </a:pPr>
            <a:endParaRPr lang="ca-E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cada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asesinato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cometió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Mussolini,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Franco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cometió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10.000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Malekafis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fascismo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europeo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(Columbia University, Nova York).</a:t>
            </a:r>
          </a:p>
          <a:p>
            <a:pPr marL="0" indent="0">
              <a:buNone/>
            </a:pPr>
            <a:endParaRPr lang="ca-E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F3-0B5A-48CA-8574-42A6FBEF0E94}" type="slidenum">
              <a:rPr lang="ca-ES" altLang="en-US" smtClean="0">
                <a:solidFill>
                  <a:schemeClr val="tx1"/>
                </a:solidFill>
              </a:rPr>
              <a:pPr/>
              <a:t>41</a:t>
            </a:fld>
            <a:endParaRPr lang="ca-ES" alt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71662"/>
            <a:ext cx="3930914" cy="321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dictadura de Franco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es,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Camboya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país del mundo con una </a:t>
            </a:r>
            <a:r>
              <a:rPr lang="ca-E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proporción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desaparecida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ca-E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razones</a:t>
            </a:r>
            <a:r>
              <a:rPr lang="ca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F3-0B5A-48CA-8574-42A6FBEF0E94}" type="slidenum">
              <a:rPr lang="ca-ES" altLang="en-US" smtClean="0">
                <a:solidFill>
                  <a:schemeClr val="tx1"/>
                </a:solidFill>
              </a:rPr>
              <a:pPr/>
              <a:t>42</a:t>
            </a:fld>
            <a:endParaRPr lang="ca-ES" alt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61159"/>
            <a:ext cx="43684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dictadura a la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democracia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modélica</a:t>
            </a:r>
            <a:endParaRPr lang="ca-ES" alt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47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1974 a 1978, España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tuvo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número de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laborales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huelga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(las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eran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ilegales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ca-ES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a-ES" alt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hizo</a:t>
            </a: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manera </a:t>
            </a:r>
            <a:r>
              <a:rPr lang="ca-ES" alt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enormemente</a:t>
            </a: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desequilibrada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controlaba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Estado y 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mayoría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Los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izquierda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habían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cárcel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el exilio o en 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clandestinidad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C6A7C2-27FA-4A59-B6D6-F1B481657DB8}" type="slidenum">
              <a:rPr lang="ca-ES" altLang="en-US" smtClean="0">
                <a:solidFill>
                  <a:schemeClr val="tx1"/>
                </a:solidFill>
              </a:rPr>
              <a:pPr/>
              <a:t>43</a:t>
            </a:fld>
            <a:endParaRPr lang="ca-E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44208" y="4419109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Fotografía: la policía durante la manifestación del 1 de febrero de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1976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bajo el lema “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amnistia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d’autonomia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es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Manel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Armengol.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73" y="4005064"/>
            <a:ext cx="398052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Autofit/>
          </a:bodyPr>
          <a:lstStyle/>
          <a:p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inmodélica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dictadura a la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democracia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permitido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en la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Generalitat de </a:t>
            </a:r>
            <a:r>
              <a:rPr lang="ca-E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atalunya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4752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alt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a-E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continúa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controlando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y de la Generalitat de Catalunya.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a-E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electorales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favorecen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conservadoras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a-E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del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fondos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a-E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regresivas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a-E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fraude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es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(71% del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fraude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fortunas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a-E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a-E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niega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plurinacional de España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C6A7C2-27FA-4A59-B6D6-F1B481657DB8}" type="slidenum">
              <a:rPr lang="ca-ES" altLang="en-US" smtClean="0">
                <a:solidFill>
                  <a:schemeClr val="tx1"/>
                </a:solidFill>
              </a:rPr>
              <a:pPr/>
              <a:t>44</a:t>
            </a:fld>
            <a:endParaRPr lang="ca-E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62880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causa política del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es la forma en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hizo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España en el Euro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a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Maastricht de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dáficit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3% del PIB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prefirió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recortar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gasto social a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redistributivas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minorías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acaudaladas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45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BEE791-CB5F-481B-B7E3-B0ED0B55CDCD}" type="slidenum">
              <a:rPr lang="ca-ES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ca-ES" sz="1200" dirty="0">
              <a:latin typeface="+mn-lt"/>
              <a:cs typeface="+mn-cs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72056" y="6137269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gasto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como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PIB es el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UE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Irlanda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Luxemburgo)</a:t>
            </a:r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06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54706"/>
              </p:ext>
            </p:extLst>
          </p:nvPr>
        </p:nvGraphicFramePr>
        <p:xfrm>
          <a:off x="417513" y="1011970"/>
          <a:ext cx="8269287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1" name="Hoja de cálculo" r:id="rId4" imgW="6972367" imgH="4343400" progId="Excel.Sheet.8">
                  <p:embed/>
                </p:oleObj>
              </mc:Choice>
              <mc:Fallback>
                <p:oleObj name="Hoja de cálculo" r:id="rId4" imgW="6972367" imgH="434340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011970"/>
                        <a:ext cx="8269287" cy="515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59916" y="77989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reducción del déficit del Estado se hizo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recortes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gasto social, aprobados por el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PSOE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primero y por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después en España,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por CiU en Catalunya.</a:t>
            </a: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46</a:t>
            </a:fld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55A9B0-C50D-4EDA-A8A2-0FB9C67D37AB}" type="slidenum">
              <a:rPr lang="ca-ES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ca-ES" sz="1200" dirty="0">
              <a:latin typeface="+mn-lt"/>
              <a:cs typeface="+mn-cs"/>
            </a:endParaRP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323850" y="6446837"/>
            <a:ext cx="8139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a-E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539750" y="26035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</a:t>
            </a: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gasto </a:t>
            </a:r>
            <a:r>
              <a:rPr lang="ca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per </a:t>
            </a:r>
            <a:r>
              <a:rPr lang="ca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cápita</a:t>
            </a: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España y la </a:t>
            </a:r>
            <a:r>
              <a:rPr lang="ca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UE-15, en </a:t>
            </a:r>
            <a:r>
              <a:rPr lang="ca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poder de compra. 1995-2007</a:t>
            </a: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71" y="1412776"/>
            <a:ext cx="7777112" cy="372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90525" y="5246508"/>
            <a:ext cx="8362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recortes hicieron que el déficit en gasto público social por habitante </a:t>
            </a:r>
            <a:r>
              <a:rPr lang="es-ES" sz="17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aumentara muy notablemente,</a:t>
            </a:r>
            <a:r>
              <a:rPr lang="es-E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cual se redujo durante la primera parte del gobierno Zapatero, antes de que bajara los impuestos. El </a:t>
            </a:r>
            <a:r>
              <a:rPr lang="es-ES" sz="17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 social el año 2007</a:t>
            </a:r>
            <a:r>
              <a:rPr lang="es-E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cuando comienza la Gran Recesión, es mayor </a:t>
            </a:r>
            <a:r>
              <a:rPr lang="es-ES" sz="17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cuando comienza la integración al Euro.</a:t>
            </a:r>
            <a:endParaRPr lang="es-E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47</a:t>
            </a:fld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48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969655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 causa política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subdesarrollo social es 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el Estado español y la Generalitat de Catalunya responden a la crisis económica y financiera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que, en parte, las políticas públicas que impusieron 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gobiernos habían originado</a:t>
            </a: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3D3D95-3AEF-46DE-A686-861356BA36B4}" type="slidenum">
              <a:rPr lang="ca-ES" smtClean="0">
                <a:solidFill>
                  <a:schemeClr val="tx1"/>
                </a:solidFill>
              </a:rPr>
              <a:pPr/>
              <a:t>49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19459" name="1 Título"/>
          <p:cNvSpPr>
            <a:spLocks noGrp="1"/>
          </p:cNvSpPr>
          <p:nvPr>
            <p:ph type="ctrTitle" idx="4294967295"/>
          </p:nvPr>
        </p:nvSpPr>
        <p:spPr>
          <a:xfrm>
            <a:off x="214313" y="142875"/>
            <a:ext cx="8715375" cy="1500188"/>
          </a:xfrm>
        </p:spPr>
        <p:txBody>
          <a:bodyPr>
            <a:normAutofit/>
          </a:bodyPr>
          <a:lstStyle/>
          <a:p>
            <a:pPr eaLnBrk="1" hangingPunct="1"/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Crisis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endParaRPr lang="ca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2 Subtítulo"/>
          <p:cNvSpPr>
            <a:spLocks noGrp="1"/>
          </p:cNvSpPr>
          <p:nvPr>
            <p:ph type="subTitle" idx="4294967295"/>
          </p:nvPr>
        </p:nvSpPr>
        <p:spPr>
          <a:xfrm>
            <a:off x="611560" y="1484784"/>
            <a:ext cx="8072437" cy="4392488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crisis es resultado de la disminución de la demanda como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 de la disminución de las rentas del trabajo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(como porcentaje de la renta nacional)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 aplicación de </a:t>
            </a:r>
            <a:r>
              <a:rPr lang="es-E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neoliberales por parte del Estado español y la Generalitat de Catalunya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</a:pP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comporta un endeudamiento privado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notable que beneficia al capital financiero, y sobre todo sus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 especulativas como la </a:t>
            </a:r>
            <a:r>
              <a:rPr lang="es-E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inmobiliaria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hasta que el precio de la vivienda colapsa cuando </a:t>
            </a:r>
            <a:r>
              <a:rPr lang="es-E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 la burbuja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determina la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financiera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dificultando aun más la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de crédito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lo cual se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aun más la demanda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creando una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enorme recesión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provoca el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crecimiento del paro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ca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ca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PARTE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políticas públicas en España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Catalunya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porqué del subdesarrollo social</a:t>
            </a:r>
            <a:endParaRPr lang="es-E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5</a:t>
            </a:fld>
            <a:endParaRPr lang="ca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F088F1-FBCC-40BE-85DF-4F7A0645AA17}" type="slidenum">
              <a:rPr lang="es-ES" altLang="en-US" smtClean="0">
                <a:solidFill>
                  <a:schemeClr val="tx1"/>
                </a:solidFill>
              </a:rPr>
              <a:pPr/>
              <a:t>50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2340" name="Group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41441"/>
              </p:ext>
            </p:extLst>
          </p:nvPr>
        </p:nvGraphicFramePr>
        <p:xfrm>
          <a:off x="342900" y="1527153"/>
          <a:ext cx="8675687" cy="4892718"/>
        </p:xfrm>
        <a:graphic>
          <a:graphicData uri="http://schemas.openxmlformats.org/drawingml/2006/table">
            <a:tbl>
              <a:tblPr/>
              <a:tblGrid>
                <a:gridCol w="1366837"/>
                <a:gridCol w="3228975"/>
                <a:gridCol w="1717675"/>
                <a:gridCol w="2362200"/>
              </a:tblGrid>
              <a:tr h="36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Rentas del trabajo (% Total de la Renta)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0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Edad de Oro del Capitalismo” (1945-1978)</a:t>
                      </a:r>
                      <a:b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Pacto Social Capital/Trabajo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Apogeo del neoliberalismo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Países que serán de la UE-15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72.9%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66.5%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Alemania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70.4%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65.2%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Francia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74.3%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68.2%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Italia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72.2%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64.4%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Reino Unido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74.3%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72.7%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España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72.4%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58.4%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EEUU</a:t>
                      </a: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63.6%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92" name="Line 315"/>
          <p:cNvSpPr>
            <a:spLocks noChangeShapeType="1"/>
          </p:cNvSpPr>
          <p:nvPr/>
        </p:nvSpPr>
        <p:spPr bwMode="auto">
          <a:xfrm>
            <a:off x="3744119" y="6237312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3793" name="Line 316"/>
          <p:cNvSpPr>
            <a:spLocks noChangeShapeType="1"/>
          </p:cNvSpPr>
          <p:nvPr/>
        </p:nvSpPr>
        <p:spPr bwMode="auto">
          <a:xfrm>
            <a:off x="3744119" y="5877272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3794" name="Line 317"/>
          <p:cNvSpPr>
            <a:spLocks noChangeShapeType="1"/>
          </p:cNvSpPr>
          <p:nvPr/>
        </p:nvSpPr>
        <p:spPr bwMode="auto">
          <a:xfrm>
            <a:off x="3744119" y="5445224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3795" name="Line 318"/>
          <p:cNvSpPr>
            <a:spLocks noChangeShapeType="1"/>
          </p:cNvSpPr>
          <p:nvPr/>
        </p:nvSpPr>
        <p:spPr bwMode="auto">
          <a:xfrm>
            <a:off x="3744119" y="4869160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3796" name="Line 319"/>
          <p:cNvSpPr>
            <a:spLocks noChangeShapeType="1"/>
          </p:cNvSpPr>
          <p:nvPr/>
        </p:nvSpPr>
        <p:spPr bwMode="auto">
          <a:xfrm>
            <a:off x="3744119" y="4444728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3797" name="Line 320"/>
          <p:cNvSpPr>
            <a:spLocks noChangeShapeType="1"/>
          </p:cNvSpPr>
          <p:nvPr/>
        </p:nvSpPr>
        <p:spPr bwMode="auto">
          <a:xfrm>
            <a:off x="3744119" y="3645024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3798" name="Line 321"/>
          <p:cNvSpPr>
            <a:spLocks noChangeShapeType="1"/>
          </p:cNvSpPr>
          <p:nvPr/>
        </p:nvSpPr>
        <p:spPr bwMode="auto">
          <a:xfrm>
            <a:off x="3744119" y="4063095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3799" name="Text Box 322"/>
          <p:cNvSpPr txBox="1">
            <a:spLocks noChangeArrowheads="1"/>
          </p:cNvSpPr>
          <p:nvPr/>
        </p:nvSpPr>
        <p:spPr bwMode="auto">
          <a:xfrm>
            <a:off x="4284663" y="3284110"/>
            <a:ext cx="2735262" cy="3170099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en-US" sz="1600" dirty="0"/>
          </a:p>
          <a:p>
            <a:endParaRPr lang="es-ES" altLang="en-US" sz="1600" dirty="0"/>
          </a:p>
          <a:p>
            <a:pPr algn="ctr"/>
            <a:r>
              <a:rPr lang="es-E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Rotura del Pacto </a:t>
            </a: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algn="ctr"/>
            <a:endParaRPr lang="es-E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Caída de las rentas del trabajo</a:t>
            </a:r>
            <a:endParaRPr lang="es-E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s-ES" altLang="en-US" sz="1600" dirty="0"/>
          </a:p>
        </p:txBody>
      </p:sp>
      <p:sp>
        <p:nvSpPr>
          <p:cNvPr id="73800" name="AutoShape 323"/>
          <p:cNvSpPr>
            <a:spLocks noChangeArrowheads="1"/>
          </p:cNvSpPr>
          <p:nvPr/>
        </p:nvSpPr>
        <p:spPr bwMode="auto">
          <a:xfrm>
            <a:off x="5544344" y="4992732"/>
            <a:ext cx="215900" cy="216024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801" name="Text Box 332"/>
          <p:cNvSpPr txBox="1">
            <a:spLocks noChangeArrowheads="1"/>
          </p:cNvSpPr>
          <p:nvPr/>
        </p:nvSpPr>
        <p:spPr bwMode="auto">
          <a:xfrm>
            <a:off x="468313" y="6583363"/>
            <a:ext cx="8424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s-E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32. </a:t>
            </a:r>
            <a:r>
              <a:rPr lang="es-E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es-E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2011. ECFIN. </a:t>
            </a:r>
            <a:r>
              <a:rPr lang="es-E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s-E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E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endParaRPr lang="es-E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2340" y="188640"/>
            <a:ext cx="8713663" cy="1152127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entender estas crisis debe entenderse la evolución de las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rentas derivadas del trabajo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las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rentas derivadas del capital</a:t>
            </a:r>
            <a:endParaRPr lang="es-E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918EC7-CB49-4E66-BBA6-CDB45112479A}" type="slidenum">
              <a:rPr lang="es-ES" altLang="en-US" smtClean="0">
                <a:solidFill>
                  <a:schemeClr val="tx1"/>
                </a:solidFill>
              </a:rPr>
              <a:pPr/>
              <a:t>51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69" y="188640"/>
            <a:ext cx="8280400" cy="604867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s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descenso de las rentas del trabajo de los 80s </a:t>
            </a:r>
            <a:r>
              <a:rPr lang="es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(resultado de la revolución neoliberal), iniciada por el presidente Reagan en Estados Unidos y la señora Thatcher en el Reino Unido, y continuada por los presidentes Bush, Clinton y Obama en los EEUU, y Blair en el Reino Unido, </a:t>
            </a:r>
            <a:r>
              <a:rPr lang="es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Schröder</a:t>
            </a:r>
            <a:r>
              <a:rPr lang="es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Alemania y Zapatero en España, conllevó un </a:t>
            </a:r>
            <a:r>
              <a:rPr lang="es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descenso de la capacidad adquisitiva </a:t>
            </a:r>
            <a:r>
              <a:rPr lang="es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población. La caída de la demanda pasó casi desapercibida debido a que el crecimiento económico en Europa no se redujo demasiado, resultado de dos causas.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s-ES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reunificación alemana</a:t>
            </a:r>
          </a:p>
          <a:p>
            <a:pPr marL="0" indent="0">
              <a:lnSpc>
                <a:spcPct val="120000"/>
              </a:lnSpc>
              <a:buNone/>
            </a:pPr>
            <a:endParaRPr lang="es-ES" altLang="en-US" sz="1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ES" altLang="en-US" sz="1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del endeudamiento.</a:t>
            </a:r>
          </a:p>
          <a:p>
            <a:pPr marL="0" indent="0">
              <a:lnSpc>
                <a:spcPct val="120000"/>
              </a:lnSpc>
              <a:buNone/>
            </a:pPr>
            <a:endParaRPr lang="es-ES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Rectangle 8"/>
          <p:cNvSpPr>
            <a:spLocks noChangeArrowheads="1"/>
          </p:cNvSpPr>
          <p:nvPr/>
        </p:nvSpPr>
        <p:spPr bwMode="auto">
          <a:xfrm>
            <a:off x="395536" y="3645024"/>
            <a:ext cx="7640585" cy="4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918EC7-CB49-4E66-BBA6-CDB45112479A}" type="slidenum">
              <a:rPr lang="es-ES" altLang="en-US" smtClean="0">
                <a:solidFill>
                  <a:schemeClr val="tx1"/>
                </a:solidFill>
              </a:rPr>
              <a:pPr/>
              <a:t>52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529631" y="1186450"/>
            <a:ext cx="8496943" cy="20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3775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s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del gasto público y de la inversión (integración de Alemania del Este y del Oeste).</a:t>
            </a:r>
          </a:p>
          <a:p>
            <a:pPr marL="708025">
              <a:lnSpc>
                <a:spcPct val="90000"/>
              </a:lnSpc>
              <a:spcBef>
                <a:spcPct val="20000"/>
              </a:spcBef>
            </a:pPr>
            <a:endParaRPr lang="es-ES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775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s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alemán pasó de un superávit del 0,1% del PIB en 1989 a un déficit del 3,4% del PIB en 1996.</a:t>
            </a:r>
          </a:p>
          <a:p>
            <a:pPr marL="708025">
              <a:lnSpc>
                <a:spcPct val="90000"/>
              </a:lnSpc>
              <a:spcBef>
                <a:spcPct val="20000"/>
              </a:spcBef>
            </a:pPr>
            <a:endParaRPr lang="es-ES" alt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775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s-E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estímulo para las economías alemana y europea.</a:t>
            </a:r>
            <a:endParaRPr lang="es-E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Rectangle 8"/>
          <p:cNvSpPr>
            <a:spLocks noChangeArrowheads="1"/>
          </p:cNvSpPr>
          <p:nvPr/>
        </p:nvSpPr>
        <p:spPr bwMode="auto">
          <a:xfrm>
            <a:off x="535682" y="700675"/>
            <a:ext cx="7640585" cy="4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reunificación alemana</a:t>
            </a:r>
            <a:endParaRPr lang="es-ES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8" name="Rectangle 9"/>
          <p:cNvSpPr>
            <a:spLocks noChangeArrowheads="1"/>
          </p:cNvSpPr>
          <p:nvPr/>
        </p:nvSpPr>
        <p:spPr bwMode="auto">
          <a:xfrm>
            <a:off x="535682" y="3429000"/>
            <a:ext cx="7640585" cy="39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del endeudamiento</a:t>
            </a:r>
            <a:endParaRPr lang="es-ES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5682" y="3933056"/>
            <a:ext cx="84969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3775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s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 crecimiento del capital financiero. La bajada de los salarios y la capacidad adquisitiva de la población hace que la gente tenga que endeudarse más. </a:t>
            </a:r>
          </a:p>
          <a:p>
            <a:pPr marL="708025">
              <a:lnSpc>
                <a:spcPct val="90000"/>
              </a:lnSpc>
              <a:spcBef>
                <a:spcPct val="20000"/>
              </a:spcBef>
            </a:pPr>
            <a:endParaRPr lang="es-ES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775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s-E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Desregulación: gran incremento de las inversiones y de las actividades especulativas debidas a la baja rentabilidad en la economía productiva (una consecuencia de la caída de la demanda).</a:t>
            </a:r>
          </a:p>
          <a:p>
            <a:pPr marL="708025">
              <a:lnSpc>
                <a:spcPct val="90000"/>
              </a:lnSpc>
              <a:spcBef>
                <a:spcPct val="20000"/>
              </a:spcBef>
            </a:pPr>
            <a:endParaRPr lang="es-ES" alt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775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s-E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beneficios y actividades especulativas/de alto riesgo.</a:t>
            </a:r>
            <a:endParaRPr lang="es-E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7" grpId="0"/>
      <p:bldP spid="74758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D25F9-A945-48E5-A24F-E9D406013A40}" type="slidenum">
              <a:rPr lang="es-ES" smtClean="0">
                <a:solidFill>
                  <a:schemeClr val="tx1"/>
                </a:solidFill>
              </a:rPr>
              <a:pPr/>
              <a:t>53</a:t>
            </a:fld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75778" name="1 Título"/>
          <p:cNvSpPr>
            <a:spLocks noGrp="1"/>
          </p:cNvSpPr>
          <p:nvPr>
            <p:ph type="ctrTitle" idx="4294967295"/>
          </p:nvPr>
        </p:nvSpPr>
        <p:spPr>
          <a:xfrm>
            <a:off x="235371" y="116632"/>
            <a:ext cx="8715375" cy="1008112"/>
          </a:xfrm>
        </p:spPr>
        <p:txBody>
          <a:bodyPr>
            <a:noAutofit/>
          </a:bodyPr>
          <a:lstStyle/>
          <a:p>
            <a:pPr eaLnBrk="1" hangingPunct="1"/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 a la 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 crisis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que la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ca-E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endeuden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no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suficientes</a:t>
            </a:r>
            <a:endParaRPr lang="ca-E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2 Subtítulo"/>
          <p:cNvSpPr>
            <a:spLocks noGrp="1"/>
          </p:cNvSpPr>
          <p:nvPr>
            <p:ph type="subTitle" idx="4294967295"/>
          </p:nvPr>
        </p:nvSpPr>
        <p:spPr>
          <a:xfrm>
            <a:off x="634430" y="1468178"/>
            <a:ext cx="8072437" cy="412651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Endeudamiento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Banca</a:t>
            </a:r>
          </a:p>
        </p:txBody>
      </p:sp>
      <p:sp>
        <p:nvSpPr>
          <p:cNvPr id="75780" name="2 Subtítulo"/>
          <p:cNvSpPr txBox="1">
            <a:spLocks/>
          </p:cNvSpPr>
          <p:nvPr/>
        </p:nvSpPr>
        <p:spPr bwMode="auto">
          <a:xfrm>
            <a:off x="616741" y="2182259"/>
            <a:ext cx="80724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dinero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banca?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2 Subtítulo"/>
          <p:cNvSpPr txBox="1">
            <a:spLocks/>
          </p:cNvSpPr>
          <p:nvPr/>
        </p:nvSpPr>
        <p:spPr bwMode="auto">
          <a:xfrm>
            <a:off x="616741" y="2971428"/>
            <a:ext cx="8072437" cy="42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alemana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francesa</a:t>
            </a:r>
            <a:endParaRPr lang="ca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2" name="2 Subtítulo"/>
          <p:cNvSpPr txBox="1">
            <a:spLocks/>
          </p:cNvSpPr>
          <p:nvPr/>
        </p:nvSpPr>
        <p:spPr bwMode="auto">
          <a:xfrm>
            <a:off x="71438" y="3756849"/>
            <a:ext cx="9072562" cy="4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a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Banca,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enormemente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endeudados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DEUDA PRIVADA</a:t>
            </a:r>
            <a:endParaRPr lang="ca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560888" y="1926570"/>
            <a:ext cx="142873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4575173" y="2707109"/>
            <a:ext cx="155575" cy="2143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4569618" y="3471670"/>
            <a:ext cx="155575" cy="2851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5786" name="2 Subtítulo"/>
          <p:cNvSpPr txBox="1">
            <a:spLocks/>
          </p:cNvSpPr>
          <p:nvPr/>
        </p:nvSpPr>
        <p:spPr bwMode="auto">
          <a:xfrm>
            <a:off x="611188" y="4653136"/>
            <a:ext cx="8072437" cy="39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Oculto por la burbuja inmobiliaria</a:t>
            </a:r>
            <a:endParaRPr lang="ca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7" name="2 Subtítulo"/>
          <p:cNvSpPr txBox="1">
            <a:spLocks/>
          </p:cNvSpPr>
          <p:nvPr/>
        </p:nvSpPr>
        <p:spPr bwMode="auto">
          <a:xfrm>
            <a:off x="71438" y="5459189"/>
            <a:ext cx="9037065" cy="3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- Sector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Inmobiliario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Industria de la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4575173" y="4290243"/>
            <a:ext cx="155575" cy="2937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4569618" y="5158332"/>
            <a:ext cx="155575" cy="2815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5790" name="2 Subtítulo"/>
          <p:cNvSpPr txBox="1">
            <a:spLocks/>
          </p:cNvSpPr>
          <p:nvPr/>
        </p:nvSpPr>
        <p:spPr bwMode="auto">
          <a:xfrm>
            <a:off x="723899" y="6286500"/>
            <a:ext cx="7959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especulativo, </a:t>
            </a: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capital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productivo, baja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</a:t>
            </a:r>
            <a:endParaRPr lang="ca-E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Flecha abajo"/>
          <p:cNvSpPr>
            <a:spLocks noChangeArrowheads="1"/>
          </p:cNvSpPr>
          <p:nvPr/>
        </p:nvSpPr>
        <p:spPr bwMode="auto">
          <a:xfrm rot="10800000">
            <a:off x="4575174" y="5975015"/>
            <a:ext cx="144463" cy="337220"/>
          </a:xfrm>
          <a:prstGeom prst="downArrow">
            <a:avLst>
              <a:gd name="adj1" fmla="val 50000"/>
              <a:gd name="adj2" fmla="val 103296"/>
            </a:avLst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  <p:bldP spid="75780" grpId="0"/>
      <p:bldP spid="75781" grpId="0"/>
      <p:bldP spid="75782" grpId="0"/>
      <p:bldP spid="10" grpId="0" animBg="1"/>
      <p:bldP spid="11" grpId="0" animBg="1"/>
      <p:bldP spid="12" grpId="0" animBg="1"/>
      <p:bldP spid="75786" grpId="0"/>
      <p:bldP spid="75787" grpId="0"/>
      <p:bldP spid="15" grpId="0" animBg="1"/>
      <p:bldP spid="16" grpId="0" animBg="1"/>
      <p:bldP spid="75790" grpId="0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30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empezó la crisis financiera?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88507" y="1196752"/>
            <a:ext cx="8229600" cy="72008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burbuja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inmobiliaria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que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mandaban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a-ES" alt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sabían</a:t>
            </a: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</a:t>
            </a:r>
            <a:r>
              <a:rPr lang="ca-ES" alt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estaba</a:t>
            </a: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pasando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alt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estaban</a:t>
            </a:r>
            <a:r>
              <a:rPr lang="ca-E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eufóricos</a:t>
            </a:r>
            <a:r>
              <a:rPr lang="ca-E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3913" indent="0" eaLnBrk="1" hangingPunct="1">
              <a:lnSpc>
                <a:spcPct val="80000"/>
              </a:lnSpc>
              <a:buNone/>
            </a:pPr>
            <a:endParaRPr lang="ca-E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 indent="0" eaLnBrk="1" hangingPunct="1">
              <a:lnSpc>
                <a:spcPct val="80000"/>
              </a:lnSpc>
              <a:buNone/>
            </a:pPr>
            <a:endParaRPr lang="ca-E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a-ES" altLang="en-US" sz="2000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FD5C4-98ED-4718-B457-908EC8151B4A}" type="slidenum">
              <a:rPr lang="es-ES" altLang="en-US" smtClean="0">
                <a:solidFill>
                  <a:schemeClr val="tx1"/>
                </a:solidFill>
              </a:rPr>
              <a:pPr/>
              <a:t>54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36948" y="2060848"/>
            <a:ext cx="7416824" cy="137268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823913">
              <a:lnSpc>
                <a:spcPct val="80000"/>
              </a:lnSpc>
            </a:pPr>
            <a:endParaRPr lang="ca-E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>
              <a:lnSpc>
                <a:spcPct val="80000"/>
              </a:lnSpc>
            </a:pPr>
            <a:r>
              <a:rPr lang="ca-E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a-E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va </a:t>
            </a:r>
            <a:r>
              <a:rPr lang="ca-E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ca-E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823913">
              <a:lnSpc>
                <a:spcPct val="80000"/>
              </a:lnSpc>
            </a:pPr>
            <a:endParaRPr lang="ca-E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>
              <a:lnSpc>
                <a:spcPct val="80000"/>
              </a:lnSpc>
            </a:pPr>
            <a:endParaRPr lang="ca-E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>
              <a:lnSpc>
                <a:spcPct val="80000"/>
              </a:lnSpc>
            </a:pPr>
            <a:endParaRPr lang="ca-E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>
              <a:lnSpc>
                <a:spcPct val="80000"/>
              </a:lnSpc>
            </a:pPr>
            <a:endParaRPr lang="ca-E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36947" y="3861048"/>
            <a:ext cx="7416825" cy="14219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823913">
              <a:lnSpc>
                <a:spcPct val="80000"/>
              </a:lnSpc>
            </a:pPr>
            <a:endParaRPr lang="ca-E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>
              <a:lnSpc>
                <a:spcPct val="80000"/>
              </a:lnSpc>
            </a:pPr>
            <a:r>
              <a:rPr lang="ca-E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Catalunya va </a:t>
            </a:r>
            <a:r>
              <a:rPr lang="ca-ES" alt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ca-ES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823913">
              <a:lnSpc>
                <a:spcPct val="80000"/>
              </a:lnSpc>
            </a:pPr>
            <a:endParaRPr lang="ca-E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a-E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a-E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a-E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2439" y="5589240"/>
            <a:ext cx="742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catalán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ca-ES" alt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tal y como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aufóricos</a:t>
            </a:r>
            <a:r>
              <a:rPr lang="ca-E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55" y="3932540"/>
            <a:ext cx="1396403" cy="129666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89" y="2170654"/>
            <a:ext cx="1370269" cy="115307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347864" y="28005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María Aznar (PP)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Expresidente del Gobierno español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45359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47864" y="470193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Jordi Pujol (CiU)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Expresidente de la Generalitat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  <p:bldP spid="76802" grpId="0" build="p"/>
      <p:bldP spid="2" grpId="0" animBg="1"/>
      <p:bldP spid="3" grpId="0" animBg="1"/>
      <p:bldP spid="4" grpId="0"/>
      <p:bldP spid="8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gobiernos </a:t>
            </a:r>
            <a:r>
              <a:rPr lang="es-E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Aznar</a:t>
            </a:r>
            <a:r>
              <a:rPr lang="es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Pujol</a:t>
            </a:r>
            <a:r>
              <a:rPr lang="es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redujeron impuestos</a:t>
            </a:r>
            <a:br>
              <a:rPr lang="es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después, el gobierno </a:t>
            </a:r>
            <a:r>
              <a:rPr lang="es-E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Zapatero</a:t>
            </a:r>
            <a:r>
              <a:rPr lang="es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también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642392" y="1628801"/>
            <a:ext cx="7859216" cy="122413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a-E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a-E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a-ES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</a:t>
            </a:r>
            <a:r>
              <a:rPr lang="ca-E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altLang="en-US" sz="1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alt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 </a:t>
            </a:r>
            <a:r>
              <a:rPr lang="ca-ES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izquierdas</a:t>
            </a:r>
            <a:r>
              <a:rPr lang="ca-E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</a:t>
            </a:r>
          </a:p>
          <a:p>
            <a:pPr marL="0" indent="0">
              <a:lnSpc>
                <a:spcPct val="80000"/>
              </a:lnSpc>
              <a:buNone/>
            </a:pPr>
            <a:endParaRPr lang="ca-E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a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a-ES" altLang="en-US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FD5C4-98ED-4718-B457-908EC8151B4A}" type="slidenum">
              <a:rPr lang="es-ES" altLang="en-US" smtClean="0">
                <a:solidFill>
                  <a:schemeClr val="tx1"/>
                </a:solidFill>
              </a:rPr>
              <a:pPr/>
              <a:t>55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3356992"/>
            <a:ext cx="7848872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2006,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Zapatero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rebaja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IRPF y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entre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la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catalana (CiU). </a:t>
            </a:r>
            <a:endParaRPr lang="ca-E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a-E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Incrementó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Estado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oculto 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que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creado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burbuja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20" y="1700808"/>
            <a:ext cx="1520057" cy="10801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03848" y="2262457"/>
            <a:ext cx="341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Luís Rodríguez Zapatero (PSOE)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Expresidente del Gobierno español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8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  <p:bldP spid="76802" grpId="0" uiExpand="1" build="p" animBg="1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202FD-9B80-4834-B28D-CAEF87D9C20B}" type="slidenum">
              <a:rPr lang="es-ES" smtClean="0">
                <a:solidFill>
                  <a:schemeClr val="tx1"/>
                </a:solidFill>
              </a:rPr>
              <a:pPr/>
              <a:t>56</a:t>
            </a:fld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59" y="260648"/>
            <a:ext cx="8229600" cy="12961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reducciones</a:t>
            </a:r>
            <a:r>
              <a:rPr lang="ca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Zapatero-Pujol 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y de la Generalitat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30" y="1916832"/>
            <a:ext cx="8281615" cy="108012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bajaron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 2007 al 2008,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27.223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tributaria de 2006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6004" y="5661248"/>
            <a:ext cx="82210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recaudación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tributaria del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el Servicio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Tributarios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Hacienda</a:t>
            </a:r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1163" y="3356992"/>
            <a:ext cx="828092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Estado, se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 se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debía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solo un 28% al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descenso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crisis. 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uiExpand="1" build="p" animBg="1"/>
      <p:bldP spid="3" grpId="0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responden el Estado y la Generalitat al agujero creado por la bajada de impuestos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484984"/>
          </a:xfrm>
        </p:spPr>
        <p:txBody>
          <a:bodyPr/>
          <a:lstStyle/>
          <a:p>
            <a:pPr marL="93663" indent="0" eaLnBrk="1" hangingPunct="1">
              <a:lnSpc>
                <a:spcPct val="80000"/>
              </a:lnSpc>
              <a:buNone/>
            </a:pPr>
            <a:r>
              <a:rPr lang="es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Recortando </a:t>
            </a:r>
            <a:r>
              <a:rPr lang="es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gasto público, incluido el gasto social.</a:t>
            </a:r>
          </a:p>
          <a:p>
            <a:pPr marL="550863" indent="-457200" eaLnBrk="1" hangingPunct="1">
              <a:lnSpc>
                <a:spcPct val="80000"/>
              </a:lnSpc>
            </a:pPr>
            <a:endParaRPr lang="es-ES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0" eaLnBrk="1" hangingPunct="1">
              <a:lnSpc>
                <a:spcPct val="80000"/>
              </a:lnSpc>
              <a:buNone/>
            </a:pPr>
            <a:r>
              <a:rPr lang="es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asume erróneamente que </a:t>
            </a:r>
            <a:r>
              <a:rPr lang="es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problema era el exceso de gasto público,</a:t>
            </a:r>
            <a:r>
              <a:rPr lang="es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aunque el Estado español, al inicio de la crisis, </a:t>
            </a:r>
            <a:r>
              <a:rPr lang="es-E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tenía superávit y la deuda pública era la más baja de la Eurozona</a:t>
            </a:r>
            <a:r>
              <a:rPr lang="es-E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04127-F3B8-4CE6-802A-6614C5BD55AB}" type="slidenum">
              <a:rPr lang="es-ES" altLang="en-US" smtClean="0">
                <a:solidFill>
                  <a:schemeClr val="tx1"/>
                </a:solidFill>
              </a:rPr>
              <a:pPr/>
              <a:t>57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/>
      <p:bldP spid="7885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E257B5-CCE2-4897-B937-880D8B0DD161}" type="slidenum">
              <a:rPr lang="ca-ES" smtClean="0">
                <a:solidFill>
                  <a:schemeClr val="tx1"/>
                </a:solidFill>
              </a:rPr>
              <a:pPr/>
              <a:t>58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26627" name="1 Título"/>
          <p:cNvSpPr>
            <a:spLocks noGrp="1"/>
          </p:cNvSpPr>
          <p:nvPr>
            <p:ph type="ctrTitle" idx="4294967295"/>
          </p:nvPr>
        </p:nvSpPr>
        <p:spPr>
          <a:xfrm>
            <a:off x="179388" y="-90264"/>
            <a:ext cx="8715375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hicieron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alternativa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832" y="1628800"/>
            <a:ext cx="8856663" cy="476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ZAPATERO congela las pensiones 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1.200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</a:t>
            </a:r>
            <a:endParaRPr lang="ca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Habría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podido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incluso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dinero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aplicando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endParaRPr lang="ca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(2.100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euros)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Anular 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rebajas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sucesiones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(2.552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euros)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Revertir la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las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ingresan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120.000 euros al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(2.500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E257B5-CCE2-4897-B937-880D8B0DD161}" type="slidenum">
              <a:rPr lang="ca-ES" smtClean="0">
                <a:solidFill>
                  <a:schemeClr val="tx1"/>
                </a:solidFill>
              </a:rPr>
              <a:pPr/>
              <a:t>59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26627" name="1 Título"/>
          <p:cNvSpPr>
            <a:spLocks noGrp="1"/>
          </p:cNvSpPr>
          <p:nvPr>
            <p:ph type="ctrTitle" idx="4294967295"/>
          </p:nvPr>
        </p:nvSpPr>
        <p:spPr>
          <a:xfrm>
            <a:off x="179388" y="-90264"/>
            <a:ext cx="8715375" cy="1143000"/>
          </a:xfrm>
        </p:spPr>
        <p:txBody>
          <a:bodyPr>
            <a:noAutofit/>
          </a:bodyPr>
          <a:lstStyle/>
          <a:p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hicieron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alternativa</a:t>
            </a:r>
            <a:endParaRPr lang="ca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832" y="1772816"/>
            <a:ext cx="8856663" cy="33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RAJOY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recorta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6.000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</a:t>
            </a:r>
            <a:endParaRPr lang="ca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ca-E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habrían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podido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aplicar las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ca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Anular la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bajada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facturan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150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 al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solo el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0.12% de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(5.300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euros)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6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75613" cy="850900"/>
          </a:xfrm>
          <a:solidFill>
            <a:srgbClr val="A40000"/>
          </a:solidFill>
        </p:spPr>
        <p:txBody>
          <a:bodyPr>
            <a:noAutofit/>
          </a:bodyPr>
          <a:lstStyle/>
          <a:p>
            <a:pPr eaLnBrk="1" hangingPunct="1"/>
            <a:r>
              <a:rPr lang="ca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a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pasando</a:t>
            </a:r>
            <a:r>
              <a:rPr lang="ca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Catalunya y en España (y en los </a:t>
            </a:r>
            <a:r>
              <a:rPr lang="ca-E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ca-E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Europa, e Irlanda)?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528" y="1630810"/>
            <a:ext cx="8496944" cy="4752528"/>
          </a:xfrm>
          <a:prstGeom prst="rect">
            <a:avLst/>
          </a:prstGeom>
          <a:solidFill>
            <a:srgbClr val="A4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916832"/>
            <a:ext cx="8157592" cy="4320480"/>
          </a:xfrm>
          <a:solidFill>
            <a:srgbClr val="A4000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salarios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Privatización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los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del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Debilitamiento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sindicatos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negociación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privatización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E257B5-CCE2-4897-B937-880D8B0DD161}" type="slidenum">
              <a:rPr lang="ca-ES" smtClean="0">
                <a:solidFill>
                  <a:schemeClr val="tx1"/>
                </a:solidFill>
              </a:rPr>
              <a:pPr/>
              <a:t>60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26627" name="1 Título"/>
          <p:cNvSpPr>
            <a:spLocks noGrp="1"/>
          </p:cNvSpPr>
          <p:nvPr>
            <p:ph type="ctrTitle" idx="4294967295"/>
          </p:nvPr>
        </p:nvSpPr>
        <p:spPr>
          <a:xfrm>
            <a:off x="179388" y="-90264"/>
            <a:ext cx="8715375" cy="1143000"/>
          </a:xfrm>
        </p:spPr>
        <p:txBody>
          <a:bodyPr>
            <a:noAutofit/>
          </a:bodyPr>
          <a:lstStyle/>
          <a:p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hicieron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alternativa</a:t>
            </a:r>
            <a:endParaRPr lang="ca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3201" y="1772816"/>
            <a:ext cx="8856663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RAJOY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recorta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Servicios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25.000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</a:t>
            </a:r>
            <a:endParaRPr lang="ca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ca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ca-E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habrían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podido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aplicar las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siguentes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Corregir 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fraude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</a:t>
            </a:r>
            <a:r>
              <a:rPr lang="ca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fortunas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banca 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71% de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fraude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(44.000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E257B5-CCE2-4897-B937-880D8B0DD161}" type="slidenum">
              <a:rPr lang="ca-ES" smtClean="0">
                <a:solidFill>
                  <a:schemeClr val="tx1"/>
                </a:solidFill>
              </a:rPr>
              <a:pPr/>
              <a:t>61</a:t>
            </a:fld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26627" name="1 Título"/>
          <p:cNvSpPr>
            <a:spLocks noGrp="1"/>
          </p:cNvSpPr>
          <p:nvPr>
            <p:ph type="ctrTitle" idx="4294967295"/>
          </p:nvPr>
        </p:nvSpPr>
        <p:spPr>
          <a:xfrm>
            <a:off x="179388" y="-90264"/>
            <a:ext cx="8715375" cy="1143000"/>
          </a:xfrm>
        </p:spPr>
        <p:txBody>
          <a:bodyPr>
            <a:noAutofit/>
          </a:bodyPr>
          <a:lstStyle/>
          <a:p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hicieron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alternativa</a:t>
            </a:r>
            <a:endParaRPr lang="ca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832" y="1772816"/>
            <a:ext cx="885666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RAJOY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recorta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ca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</a:t>
            </a:r>
            <a:r>
              <a:rPr lang="ca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euros.</a:t>
            </a:r>
            <a:endParaRPr lang="ca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habrían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podido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aplicar las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alternativas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a la Iglesia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católica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enseñar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religión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equipamiento</a:t>
            </a:r>
            <a:r>
              <a:rPr lang="ca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(650 </a:t>
            </a:r>
            <a:r>
              <a:rPr lang="ca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 </a:t>
            </a: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ca-E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gasto social de la Generalitat de Catalunya (</a:t>
            </a: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DE ARTUR MAS 2010-2016; GOBIERNO DE PUIGDEMONT (</a:t>
            </a:r>
            <a:r>
              <a:rPr lang="ca-E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independentista) 2016-2018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2442" y="6309319"/>
            <a:ext cx="7945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pressupostos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Generalitat de Catalunya 2004-2015;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Estadístiques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pressupostàries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d’Economia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Coneixement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(Generalitat de Catalunya); IDESCAT</a:t>
            </a:r>
            <a:endParaRPr lang="es-E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62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86227"/>
              </p:ext>
            </p:extLst>
          </p:nvPr>
        </p:nvGraphicFramePr>
        <p:xfrm>
          <a:off x="706089" y="1464299"/>
          <a:ext cx="7754345" cy="454034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0869"/>
                <a:gridCol w="1550869"/>
                <a:gridCol w="1550869"/>
                <a:gridCol w="1550869"/>
                <a:gridCol w="15508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</a:p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(millones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(millones €)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  <a:endParaRPr lang="es-E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(millones €)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>
                  <a:txBody>
                    <a:bodyPr/>
                    <a:lstStyle/>
                    <a:p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6.310,5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5.684,1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-626,4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-9,9%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798">
                <a:tc>
                  <a:txBody>
                    <a:bodyPr/>
                    <a:lstStyle/>
                    <a:p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9.903,5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8.876,5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-1.027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-10,4%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28698">
                <a:tc>
                  <a:txBody>
                    <a:bodyPr/>
                    <a:lstStyle/>
                    <a:p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Vivienda</a:t>
                      </a:r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</a:t>
                      </a:r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actuaciones</a:t>
                      </a:r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urbanas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723,9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357,6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-366,3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-50,6%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>
                  <a:txBody>
                    <a:bodyPr/>
                    <a:lstStyle/>
                    <a:p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</a:t>
                      </a:r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social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2.110,5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1.960,6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-149,9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-7,1%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>
                  <a:txBody>
                    <a:bodyPr/>
                    <a:lstStyle/>
                    <a:p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Promoción</a:t>
                      </a:r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social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100,7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-31,2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-31%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>
                  <a:txBody>
                    <a:bodyPr/>
                    <a:lstStyle/>
                    <a:p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Fomento de la </a:t>
                      </a:r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ocupación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732,5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724,2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-8,3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-1,1%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798">
                <a:tc>
                  <a:txBody>
                    <a:bodyPr/>
                    <a:lstStyle/>
                    <a:p>
                      <a:r>
                        <a:rPr lang="ca-ES" sz="14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ca-ES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19.881,6</a:t>
                      </a:r>
                      <a:endParaRPr lang="ca-ES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17.672,5</a:t>
                      </a:r>
                      <a:endParaRPr lang="ca-ES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-2.209,1</a:t>
                      </a:r>
                      <a:endParaRPr lang="ca-ES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-11,1%</a:t>
                      </a:r>
                      <a:endParaRPr lang="ca-ES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a-E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PIB</a:t>
                      </a:r>
                      <a:endParaRPr lang="ca-E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209.792</a:t>
                      </a:r>
                      <a:endParaRPr lang="ca-E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234.651</a:t>
                      </a:r>
                      <a:endParaRPr lang="ca-E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24.859</a:t>
                      </a:r>
                      <a:endParaRPr lang="ca-E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11,8%</a:t>
                      </a:r>
                      <a:endParaRPr lang="ca-E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cada recorte hay alternativas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6792"/>
            <a:ext cx="8229600" cy="498688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podrían recaudar </a:t>
            </a:r>
            <a:r>
              <a:rPr lang="es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2.788 millones de euros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las siguientes medidas: </a:t>
            </a:r>
          </a:p>
          <a:p>
            <a:pPr lvl="1">
              <a:lnSpc>
                <a:spcPct val="170000"/>
              </a:lnSpc>
            </a:pP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millones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un </a:t>
            </a: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 finalista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 fuera a la sanidad) de carácter progresista</a:t>
            </a:r>
          </a:p>
          <a:p>
            <a:pPr lvl="1">
              <a:lnSpc>
                <a:spcPct val="170000"/>
              </a:lnSpc>
            </a:pP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millones de euros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base de gravar los elevados </a:t>
            </a: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del capital financiero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tal y como sugirió el mismo Fondo Monetario Internacional; </a:t>
            </a:r>
          </a:p>
          <a:p>
            <a:pPr lvl="1">
              <a:lnSpc>
                <a:spcPct val="170000"/>
              </a:lnSpc>
            </a:pP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millones de euros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resultado de mantener y no eliminar el </a:t>
            </a: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 de sucesiones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>
              <a:lnSpc>
                <a:spcPct val="170000"/>
              </a:lnSpc>
            </a:pP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538 millones de euros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consecuencia de recuperar el </a:t>
            </a: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 del patrimonio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modificado para centrarse en las grandes fortunas; </a:t>
            </a:r>
          </a:p>
          <a:p>
            <a:pPr lvl="1">
              <a:lnSpc>
                <a:spcPct val="170000"/>
              </a:lnSpc>
            </a:pP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millones de euros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 modificación de las </a:t>
            </a: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multas y sanciones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hacerlas </a:t>
            </a: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progresivas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(tal y como sucede en los países nórdicos)</a:t>
            </a:r>
          </a:p>
          <a:p>
            <a:pPr lvl="1">
              <a:lnSpc>
                <a:spcPct val="170000"/>
              </a:lnSpc>
            </a:pP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millones de euros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 </a:t>
            </a:r>
            <a:r>
              <a:rPr lang="es-ES" sz="2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 ecológico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consistiría en un impuesto de cinco euros para cada vuelo que salga del </a:t>
            </a:r>
            <a:r>
              <a:rPr lang="es-ES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Aeropuesto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Prat. </a:t>
            </a:r>
          </a:p>
        </p:txBody>
      </p:sp>
      <p:sp>
        <p:nvSpPr>
          <p:cNvPr id="24578" name="Slide Number Placeholder 3"/>
          <p:cNvSpPr txBox="1">
            <a:spLocks noGrp="1"/>
          </p:cNvSpPr>
          <p:nvPr/>
        </p:nvSpPr>
        <p:spPr>
          <a:xfrm>
            <a:off x="6553200" y="6361112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0F3487-02B5-4AA1-A71C-D27EA2720377}" type="slidenum">
              <a:rPr lang="es-E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s-ES" sz="1200" dirty="0">
              <a:latin typeface="+mn-lt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0253" y="97610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EN CATALUNYA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63</a:t>
            </a:fld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D4030B-149A-47B6-97E6-ACD03DCCE852}" type="slidenum">
              <a:rPr lang="es-ES" smtClean="0">
                <a:solidFill>
                  <a:schemeClr val="tx1"/>
                </a:solidFill>
              </a:rPr>
              <a:pPr/>
              <a:t>64</a:t>
            </a:fld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5"/>
            <a:ext cx="8229600" cy="518457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hecho de que se tomen ciertas medidas y no otras se debe al grado de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las diferentes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 sociales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los diferentes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presión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 Estado y la Generalitat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España y Catalunya, las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fuerzas conservadoras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tenido siempre una </a:t>
            </a: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enorme influencia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 Estado y la Generalitat, que ha estado gobernada por las derechas durante la mayor parte del periodo democrático.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creció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mayoría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Catalunya y en España los paga el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del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a-ES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a-ES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y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salarios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lo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Estado.</a:t>
            </a:r>
          </a:p>
          <a:p>
            <a:pPr eaLnBrk="1" hangingPunct="1">
              <a:lnSpc>
                <a:spcPct val="90000"/>
              </a:lnSpc>
            </a:pPr>
            <a:endParaRPr lang="ca-ES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a-ES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problema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ca-E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Estado, 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el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gasto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excesivo</a:t>
            </a:r>
            <a:r>
              <a:rPr lang="ca-E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65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86018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128DD9-0711-41DC-9288-38A4CD011FEC}" type="slidenum">
              <a:rPr lang="es-E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s-ES" sz="1200" dirty="0">
              <a:latin typeface="+mn-lt"/>
              <a:cs typeface="+mn-cs"/>
            </a:endParaRPr>
          </a:p>
        </p:txBody>
      </p:sp>
      <p:sp>
        <p:nvSpPr>
          <p:cNvPr id="23555" name="2 Subtítulo"/>
          <p:cNvSpPr>
            <a:spLocks noGrp="1"/>
          </p:cNvSpPr>
          <p:nvPr>
            <p:ph type="subTitle" idx="4294967295"/>
          </p:nvPr>
        </p:nvSpPr>
        <p:spPr>
          <a:xfrm>
            <a:off x="179512" y="188913"/>
            <a:ext cx="8712968" cy="61674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s-ES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cierto que el gasto público sea bajo porque España sea un país pobre</a:t>
            </a:r>
          </a:p>
          <a:p>
            <a:pPr marL="0" indent="0" algn="ctr">
              <a:lnSpc>
                <a:spcPct val="90000"/>
              </a:lnSpc>
              <a:buNone/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Tampoco lo es, como decía </a:t>
            </a:r>
            <a:r>
              <a:rPr lang="es-E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Rajoy</a:t>
            </a:r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vivíamos por encima de nuestras posibilidades </a:t>
            </a:r>
            <a:endParaRPr lang="es-E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es-E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s-E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s-E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PIB per cápita: 	    </a:t>
            </a:r>
            <a:r>
              <a:rPr lang="es-E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94% PIB de la  							    UE-15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s-ES" sz="3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s-E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social </a:t>
            </a:r>
            <a:r>
              <a:rPr lang="es-E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cápita:	    </a:t>
            </a:r>
            <a:r>
              <a:rPr lang="es-E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del gasto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s-E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social de la UE-15</a:t>
            </a:r>
            <a:r>
              <a:rPr lang="es-E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					</a:t>
            </a:r>
          </a:p>
          <a:p>
            <a:pPr marL="0" indent="0" algn="justLow">
              <a:lnSpc>
                <a:spcPct val="120000"/>
              </a:lnSpc>
              <a:buFontTx/>
              <a:buNone/>
            </a:pPr>
            <a:r>
              <a:rPr lang="es-E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Si, en vez del 74%, el gasto social fuera del 94%, España tendría </a:t>
            </a:r>
            <a:r>
              <a:rPr lang="es-E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66.000 millones de euros adicionales </a:t>
            </a:r>
            <a:r>
              <a:rPr lang="es-E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financiar su </a:t>
            </a:r>
            <a:r>
              <a:rPr lang="es-ES" sz="3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subfinanciado</a:t>
            </a:r>
            <a:r>
              <a:rPr lang="es-E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Estado del bienestar.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66</a:t>
            </a:fld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6C2DE1-03A2-4B96-8A1E-29C437E2632E}" type="slidenum">
              <a:rPr lang="es-E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es-ES" sz="1200" dirty="0">
              <a:latin typeface="+mn-lt"/>
              <a:cs typeface="+mn-cs"/>
            </a:endParaRPr>
          </a:p>
        </p:txBody>
      </p:sp>
      <p:sp>
        <p:nvSpPr>
          <p:cNvPr id="24579" name="2 Subtítulo"/>
          <p:cNvSpPr>
            <a:spLocks noGrp="1"/>
          </p:cNvSpPr>
          <p:nvPr>
            <p:ph type="subTitle" idx="4294967295"/>
          </p:nvPr>
        </p:nvSpPr>
        <p:spPr>
          <a:xfrm>
            <a:off x="243582" y="196578"/>
            <a:ext cx="8576889" cy="61674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cierto que el gasto público sea bajo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Catalunya sea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país pobre</a:t>
            </a:r>
          </a:p>
          <a:p>
            <a:pPr marL="0" indent="0" algn="ctr">
              <a:lnSpc>
                <a:spcPct val="90000"/>
              </a:lnSpc>
              <a:buNone/>
            </a:pPr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Tampoco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es, como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decían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Puigdemont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vivíamos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encima de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posibilidades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a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PIB per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cápita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     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110% PIB de la  					</a:t>
            </a:r>
            <a:r>
              <a:rPr lang="ca-E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UE-15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a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social per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cápita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 del gasto						                 social de la UE-15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					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Si, en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73%, el gasto social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110%, Catalunya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tendría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19.600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adicionales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subfinanciado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Estado del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67</a:t>
            </a:fld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4 Marcador de contenido" descr="DSC_0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332656"/>
            <a:ext cx="3886200" cy="6121400"/>
          </a:xfrm>
        </p:spPr>
      </p:pic>
      <p:sp>
        <p:nvSpPr>
          <p:cNvPr id="4403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0F46D1-80C4-40DD-AEE5-6AF091B12CA8}" type="slidenum">
              <a:rPr lang="es-ES" smtClean="0">
                <a:solidFill>
                  <a:schemeClr val="tx1"/>
                </a:solidFill>
              </a:rPr>
              <a:pPr/>
              <a:t>68</a:t>
            </a:fld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1065" y="440407"/>
            <a:ext cx="42336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libro explica que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cada política pública neoliberal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recortaba los derechos sociales, la calidad de vida y el bienestar de las clases populares,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 otras que no se tuvieron en consideración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parte de los gobernantes españoles y catalanes.</a:t>
            </a:r>
          </a:p>
          <a:p>
            <a:pPr>
              <a:lnSpc>
                <a:spcPct val="90000"/>
              </a:lnSpc>
            </a:pP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libro tuvo un gran impacto, ya que documentaba la falsedad de lo que la estructura de poder – y los medios que tiene a su disposición – estaban diciendo.</a:t>
            </a:r>
          </a:p>
          <a:p>
            <a:pPr>
              <a:lnSpc>
                <a:spcPct val="90000"/>
              </a:lnSpc>
            </a:pP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 útil para movimientos como el </a:t>
            </a:r>
            <a:r>
              <a:rPr lang="es-E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cuestionaban la representatividad de aquellos gobiernos. </a:t>
            </a:r>
          </a:p>
          <a:p>
            <a:pPr>
              <a:lnSpc>
                <a:spcPct val="90000"/>
              </a:lnSpc>
            </a:pP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nos representan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era una protesta pidiendo una revolución democrática.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4 Marcador de contenido" descr="DSC_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16632"/>
            <a:ext cx="7517871" cy="5354414"/>
          </a:xfrm>
        </p:spPr>
      </p:pic>
      <p:sp>
        <p:nvSpPr>
          <p:cNvPr id="4505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A7903-1416-473C-8258-18325D16E613}" type="slidenum">
              <a:rPr lang="es-ES" smtClean="0">
                <a:solidFill>
                  <a:schemeClr val="tx1"/>
                </a:solidFill>
              </a:rPr>
              <a:pPr/>
              <a:t>69</a:t>
            </a:fld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5517232"/>
            <a:ext cx="748883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primera 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 que 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aparece en 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 del 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denuncia al gobierno español por </a:t>
            </a:r>
            <a:r>
              <a:rPr lang="es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mentir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que </a:t>
            </a:r>
            <a:r>
              <a:rPr lang="es-ES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 alternativas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mostrando </a:t>
            </a: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como prueba de ello.</a:t>
            </a:r>
            <a:endParaRPr lang="es-E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380470-75F8-40FA-9EA9-D4A82EAE98CA}" type="slidenum">
              <a:rPr lang="ca-ES" smtClean="0">
                <a:solidFill>
                  <a:schemeClr val="tx1"/>
                </a:solidFill>
              </a:rPr>
              <a:pPr/>
              <a:t>7</a:t>
            </a:fld>
            <a:endParaRPr lang="ca-ES" smtClean="0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3671" y="260648"/>
            <a:ext cx="8229600" cy="993775"/>
          </a:xfrm>
        </p:spPr>
        <p:txBody>
          <a:bodyPr>
            <a:noAutofit/>
          </a:bodyPr>
          <a:lstStyle/>
          <a:p>
            <a:pPr eaLnBrk="1" hangingPunct="1"/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explicación</a:t>
            </a:r>
            <a:r>
              <a:rPr lang="ca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que han </a:t>
            </a:r>
            <a:r>
              <a:rPr lang="ca-E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mandado</a:t>
            </a:r>
            <a:r>
              <a:rPr lang="ca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Europa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221088"/>
            <a:ext cx="8229600" cy="175679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a-E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a-E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2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556792"/>
            <a:ext cx="7056784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modelo social europeo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insostenible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s-ES" dirty="0"/>
          </a:p>
          <a:p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38340"/>
            <a:ext cx="1584176" cy="13142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483768" y="219494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Mario </a:t>
            </a:r>
            <a:r>
              <a:rPr lang="es-E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Draghi</a:t>
            </a:r>
            <a:endParaRPr lang="es-E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del Banco Central Europeo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Street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(24.02.12)</a:t>
            </a:r>
          </a:p>
          <a:p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15616" y="3717032"/>
            <a:ext cx="7056784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crisis del euro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causada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</a:t>
            </a:r>
          </a:p>
          <a:p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 fiscal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diversos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cuyos</a:t>
            </a:r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dirigentes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actuaron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irresponsablemente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ca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2748271" y="4671139"/>
            <a:ext cx="36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</a:t>
            </a:r>
            <a:r>
              <a:rPr lang="ca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Merkel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Canciller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Alemania</a:t>
            </a:r>
            <a:endParaRPr lang="ca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Declaraciones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televisión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alemana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(16.05.12</a:t>
            </a:r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31" y="4077072"/>
            <a:ext cx="1553661" cy="15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3" grpId="0" animBg="1"/>
      <p:bldP spid="7" grpId="0"/>
      <p:bldP spid="10" grpId="0" animBg="1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ES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 PARTE 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falsedad del argumento </a:t>
            </a: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recuperación económica</a:t>
            </a:r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70</a:t>
            </a:fld>
            <a:endParaRPr lang="ca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espejismo de la recuperación económica en España (incluyendo Catalunya)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95536" y="5936645"/>
            <a:ext cx="79208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388" algn="l"/>
              </a:tabLst>
            </a:pP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INE</a:t>
            </a:r>
          </a:p>
          <a:p>
            <a:pPr>
              <a:tabLst>
                <a:tab pos="179388" algn="l"/>
              </a:tabLst>
            </a:pPr>
            <a:endParaRPr lang="es-ES" sz="1000" dirty="0" smtClean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  <a:tabLst>
                <a:tab pos="179388" algn="l"/>
              </a:tabLst>
            </a:pPr>
            <a:r>
              <a:rPr lang="es-E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que cobran hasta el 33% del salario medio por trabajador (datos del 2008 y 2015). </a:t>
            </a:r>
          </a:p>
          <a:p>
            <a:pPr marL="171450" indent="-171450">
              <a:buFont typeface="Arial" charset="0"/>
              <a:buChar char="•"/>
              <a:tabLst>
                <a:tab pos="179388" algn="l"/>
              </a:tabLst>
            </a:pPr>
            <a:r>
              <a:rPr lang="es-E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SMI = Salario Mínimo Interprofesional (datos del 2008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2016).	</a:t>
            </a:r>
            <a:endParaRPr lang="es-E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6C2DE1-03A2-4B96-8A1E-29C437E2632E}" type="slidenum">
              <a:rPr lang="es-E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es-ES" sz="1200" dirty="0">
              <a:latin typeface="+mn-lt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87888"/>
              </p:ext>
            </p:extLst>
          </p:nvPr>
        </p:nvGraphicFramePr>
        <p:xfrm>
          <a:off x="706089" y="1464299"/>
          <a:ext cx="7754345" cy="448483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0869"/>
                <a:gridCol w="1550869"/>
                <a:gridCol w="1550869"/>
                <a:gridCol w="1550869"/>
                <a:gridCol w="1550869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2007/2017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+110%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798">
                <a:tc vMerge="1">
                  <a:txBody>
                    <a:bodyPr/>
                    <a:lstStyle/>
                    <a:p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1.846.000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3.917.000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+2.071.000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492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 de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larga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duración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5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+353%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377.000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1.724.000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+1.365.000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 rowSpan="2">
                  <a:txBody>
                    <a:bodyPr/>
                    <a:lstStyle/>
                    <a:p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salarios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bajos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 soltera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hijos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21,89%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27,18%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 vMerge="1">
                  <a:txBody>
                    <a:bodyPr/>
                    <a:lstStyle/>
                    <a:p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Pareja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un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salario</a:t>
                      </a:r>
                      <a:r>
                        <a:rPr lang="ca-ES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dos </a:t>
                      </a:r>
                      <a:r>
                        <a:rPr lang="ca-ES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hijos</a:t>
                      </a:r>
                      <a:endParaRPr lang="ca-ES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13,71%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14,03%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798">
                <a:tc gridSpan="2">
                  <a:txBody>
                    <a:bodyPr/>
                    <a:lstStyle/>
                    <a:p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 que ganan entre 0 y 1 SMI (sobre el total de trabajadores)</a:t>
                      </a:r>
                      <a:r>
                        <a:rPr lang="es-E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8,86%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12,56%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+42%</a:t>
                      </a: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71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/>
          </a:bodyPr>
          <a:lstStyle/>
          <a:p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social? (2016)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6"/>
          <p:cNvSpPr txBox="1"/>
          <p:nvPr/>
        </p:nvSpPr>
        <p:spPr>
          <a:xfrm>
            <a:off x="495329" y="6021288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Eurostat</a:t>
            </a:r>
          </a:p>
          <a:p>
            <a:pPr>
              <a:tabLst>
                <a:tab pos="627063" algn="l"/>
              </a:tabLst>
            </a:pPr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627063" algn="l"/>
              </a:tabLst>
            </a:pP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Media de la UE-15</a:t>
            </a:r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72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340209"/>
              </p:ext>
            </p:extLst>
          </p:nvPr>
        </p:nvGraphicFramePr>
        <p:xfrm>
          <a:off x="-252536" y="1052736"/>
          <a:ext cx="9289032" cy="496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del mercado laboral (2016)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73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Contenidor de contingu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261322"/>
              </p:ext>
            </p:extLst>
          </p:nvPr>
        </p:nvGraphicFramePr>
        <p:xfrm>
          <a:off x="251520" y="1412776"/>
          <a:ext cx="85176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QuadreDeText 1"/>
          <p:cNvSpPr txBox="1"/>
          <p:nvPr/>
        </p:nvSpPr>
        <p:spPr>
          <a:xfrm>
            <a:off x="611560" y="6309320"/>
            <a:ext cx="2520280" cy="216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4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s-ES" sz="1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14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laboral (2015)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67544" y="62373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*	</a:t>
            </a:r>
            <a:r>
              <a:rPr lang="ca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ca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(</a:t>
            </a:r>
            <a:r>
              <a:rPr lang="ca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Eurostat)</a:t>
            </a:r>
          </a:p>
          <a:p>
            <a:pPr>
              <a:tabLst>
                <a:tab pos="538163" algn="l"/>
              </a:tabLst>
            </a:pP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**	Media de la UE-15 (</a:t>
            </a:r>
            <a:r>
              <a:rPr lang="ca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rlanda)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74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467544" y="594928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partir de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Eurostat,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Trade Union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3488"/>
              </p:ext>
            </p:extLst>
          </p:nvPr>
        </p:nvGraphicFramePr>
        <p:xfrm>
          <a:off x="706089" y="1464299"/>
          <a:ext cx="7754346" cy="43269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92391"/>
                <a:gridCol w="1292391"/>
                <a:gridCol w="1292391"/>
                <a:gridCol w="1292391"/>
                <a:gridCol w="1292391"/>
                <a:gridCol w="129239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es-E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Catalunya</a:t>
                      </a:r>
                      <a:endParaRPr lang="es-E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endParaRPr lang="es-E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UE-15</a:t>
                      </a:r>
                      <a:endParaRPr lang="es-E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  <a:endParaRPr lang="es-E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 gridSpan="2">
                  <a:txBody>
                    <a:bodyPr/>
                    <a:lstStyle/>
                    <a:p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Salario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neto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mensual (PPP)</a:t>
                      </a:r>
                      <a:r>
                        <a:rPr lang="ca-E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1.850 €</a:t>
                      </a:r>
                    </a:p>
                  </a:txBody>
                  <a:tcPr marL="0" marR="0" marT="0" marB="0" anchor="ctr"/>
                </a:tc>
              </a:tr>
              <a:tr h="393798">
                <a:tc gridSpan="2">
                  <a:txBody>
                    <a:bodyPr/>
                    <a:lstStyle/>
                    <a:p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trabajan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atípicas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(sobre total de </a:t>
                      </a:r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</a:t>
                      </a:r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- 2017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28,5%</a:t>
                      </a:r>
                    </a:p>
                  </a:txBody>
                  <a:tcPr marL="0" marR="0" marT="0" marB="0" anchor="ctr"/>
                </a:tc>
              </a:tr>
              <a:tr h="410221">
                <a:tc gridSpan="2">
                  <a:txBody>
                    <a:bodyPr/>
                    <a:lstStyle/>
                    <a:p>
                      <a:r>
                        <a:rPr lang="ca-ES" sz="13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Brecha</a:t>
                      </a:r>
                      <a:r>
                        <a:rPr lang="ca-E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salarial* 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14,8**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 rowSpan="3">
                  <a:txBody>
                    <a:bodyPr/>
                    <a:lstStyle/>
                    <a:p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Índex</a:t>
                      </a:r>
                      <a:r>
                        <a:rPr lang="ca-E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qualitat del treball (JQI) (2015)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Formes de treball</a:t>
                      </a:r>
                      <a:r>
                        <a:rPr lang="ca-E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seguretat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77,7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86,8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87,4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Temps de treball i equilibri entre feina i vida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76,8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80,2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068">
                <a:tc vMerge="1">
                  <a:txBody>
                    <a:bodyPr/>
                    <a:lstStyle/>
                    <a:p>
                      <a:endParaRPr lang="ca-ES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Representació dels interessos col·lectius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80,4</a:t>
                      </a:r>
                      <a:endParaRPr lang="ca-E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08400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partir de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Eurostat </a:t>
            </a:r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2724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siniestralidad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laboral (2015)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50851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triplica</a:t>
            </a:r>
            <a:r>
              <a:rPr lang="ca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siniestralidad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Suecia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casi 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quintuplica</a:t>
            </a:r>
            <a:r>
              <a:rPr lang="ca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 los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número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cada 100.000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75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Gràfic 8"/>
          <p:cNvGraphicFramePr/>
          <p:nvPr>
            <p:extLst>
              <p:ext uri="{D42A27DB-BD31-4B8C-83A1-F6EECF244321}">
                <p14:modId xmlns:p14="http://schemas.microsoft.com/office/powerpoint/2010/main" val="2298714232"/>
              </p:ext>
            </p:extLst>
          </p:nvPr>
        </p:nvGraphicFramePr>
        <p:xfrm>
          <a:off x="1547664" y="1052736"/>
          <a:ext cx="59766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7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76672"/>
            <a:ext cx="77768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situación de los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jóvenes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muy difícil, concentrando las tasas de ocupación más bajas de Europa.</a:t>
            </a: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la situación también afecta a otros sectores de la población, como a la gente mayor…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686705"/>
              </p:ext>
            </p:extLst>
          </p:nvPr>
        </p:nvGraphicFramePr>
        <p:xfrm>
          <a:off x="1619672" y="1268760"/>
          <a:ext cx="6192688" cy="413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76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3" y="5733256"/>
            <a:ext cx="7929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Informe UGT (2018). “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55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Una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227245"/>
            <a:ext cx="8145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55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laboral</a:t>
            </a:r>
          </a:p>
          <a:p>
            <a:pPr algn="ctr"/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problema del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3820398"/>
            <a:ext cx="7574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de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larga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duración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aumentado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este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colectivo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pasando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50,8% al 72,1%. </a:t>
            </a:r>
            <a:endParaRPr lang="ca-E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2924944"/>
            <a:ext cx="771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Mientras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paro global ha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aumentado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112% entre 2007 y 2017, el 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entre las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55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aumentado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293%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2348880"/>
            <a:ext cx="7713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parados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55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el 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13,7%</a:t>
            </a:r>
            <a:r>
              <a:rPr lang="ca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(539.000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4435371"/>
            <a:ext cx="7574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240.605 parados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55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ninguna </a:t>
            </a:r>
            <a:r>
              <a:rPr lang="ca-ES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 contributiva, ni de </a:t>
            </a:r>
            <a:r>
              <a:rPr lang="ca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 la RAI, ni la PAE.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77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Desigualdades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(2016)</a:t>
            </a: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ca-E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acentuadas</a:t>
            </a:r>
            <a:r>
              <a:rPr lang="ca-E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UE-15</a:t>
            </a:r>
            <a:endParaRPr lang="ca-E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67544" y="35010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b="1" i="1" dirty="0" smtClean="0">
              <a:solidFill>
                <a:schemeClr val="bg1"/>
              </a:solidFill>
            </a:endParaRPr>
          </a:p>
          <a:p>
            <a:r>
              <a:rPr lang="ca-E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a-E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diferencias</a:t>
            </a:r>
            <a:r>
              <a:rPr lang="ca-E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esperanza</a:t>
            </a:r>
            <a:r>
              <a:rPr lang="ca-E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vida en los </a:t>
            </a:r>
            <a:r>
              <a:rPr lang="ca-E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barrios</a:t>
            </a:r>
            <a:r>
              <a:rPr lang="ca-E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 Barcelona</a:t>
            </a:r>
          </a:p>
          <a:p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Estadística del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Barcelona para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quinquenio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2010-2014, 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diferencia entre el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una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esperanza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vida y el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una menor era de casi 10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(86,5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Maternitat i Sant Ramon, en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les Corts, y 77,2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Torre Baró, en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Nou Barris).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78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67544" y="299695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Eurostat e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endParaRPr lang="ca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49181"/>
              </p:ext>
            </p:extLst>
          </p:nvPr>
        </p:nvGraphicFramePr>
        <p:xfrm>
          <a:off x="694827" y="1700808"/>
          <a:ext cx="7754345" cy="12167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0869"/>
                <a:gridCol w="1550869"/>
                <a:gridCol w="1550869"/>
                <a:gridCol w="1550869"/>
                <a:gridCol w="15508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Catalunya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UE-15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>
                  <a:txBody>
                    <a:bodyPr/>
                    <a:lstStyle/>
                    <a:p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</a:t>
                      </a:r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ca-E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Gini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31,4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34,5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29,9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27,6</a:t>
                      </a:r>
                      <a:endParaRPr lang="es-ES" dirty="0"/>
                    </a:p>
                  </a:txBody>
                  <a:tcPr anchor="ctr"/>
                </a:tc>
              </a:tr>
              <a:tr h="393798">
                <a:tc>
                  <a:txBody>
                    <a:bodyPr/>
                    <a:lstStyle/>
                    <a:p>
                      <a:r>
                        <a:rPr lang="ca-E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S80/S20</a:t>
                      </a:r>
                      <a:endParaRPr lang="ca-E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5,5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6,6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4,8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4,3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desigualdades en Catalunya están entre las más altas de la UE-15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4844" y="5513558"/>
            <a:ext cx="8208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IDESCAT (datos para Catalunya) –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econòmics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Catalunya (PIB). Base 2010; EUROSTAT (datos para España y la UE-15) – GDP and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(output,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(nama_10_gdp)</a:t>
            </a:r>
            <a:endParaRPr lang="es-E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79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76" y="2007506"/>
            <a:ext cx="5832648" cy="35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155144" y="161955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Rentas del trabajo (% PIB)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380470-75F8-40FA-9EA9-D4A82EAE98CA}" type="slidenum">
              <a:rPr lang="ca-ES" smtClean="0">
                <a:solidFill>
                  <a:schemeClr val="tx1"/>
                </a:solidFill>
              </a:rPr>
              <a:pPr/>
              <a:t>8</a:t>
            </a:fld>
            <a:endParaRPr lang="ca-ES" smtClean="0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Autofit/>
          </a:bodyPr>
          <a:lstStyle/>
          <a:p>
            <a:pPr eaLnBrk="1" hangingPunct="1"/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explicación</a:t>
            </a:r>
            <a:r>
              <a:rPr lang="ca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que han </a:t>
            </a:r>
            <a:r>
              <a:rPr lang="ca-E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mandado</a:t>
            </a:r>
            <a:r>
              <a:rPr lang="ca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España y en </a:t>
            </a:r>
            <a:r>
              <a:rPr lang="ca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atalunya</a:t>
            </a:r>
            <a:endParaRPr lang="ca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1556792"/>
            <a:ext cx="7056784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 gastado por encima de nuestras </a:t>
            </a:r>
          </a:p>
          <a:p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posibilidades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Hasta que esto no se corrija, </a:t>
            </a:r>
          </a:p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podremos salir de la crisis”.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 smtClean="0"/>
          </a:p>
          <a:p>
            <a:pPr algn="ctr"/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2427191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Mario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Rajoy (PP)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Expresidente del Gobierno español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 de prensa del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04.06.12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15616" y="3717032"/>
            <a:ext cx="7056784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austeridad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hará fuertes”</a:t>
            </a:r>
          </a:p>
          <a:p>
            <a:endParaRPr lang="es-ES" dirty="0" smtClean="0"/>
          </a:p>
          <a:p>
            <a:endParaRPr lang="ca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2961714" y="4293826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 Mas (CiU)</a:t>
            </a:r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Expresidente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Generalitat</a:t>
            </a:r>
          </a:p>
          <a:p>
            <a:pPr algn="r"/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Declaraciones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ca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2011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4" y="1708311"/>
            <a:ext cx="1520145" cy="1451288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84" y="3786568"/>
            <a:ext cx="1408689" cy="133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3" grpId="0" animBg="1"/>
      <p:bldP spid="7" grpId="0"/>
      <p:bldP spid="10" grpId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desigualdades en Catalunya están entre las más altas de la UE-15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4844" y="5513558"/>
            <a:ext cx="8208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IDESCAT (datos para Catalunya) –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econòmics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Catalunya (PIB). Base 2010; EUROSTAT (datos para España y para la UE-15) – GDP and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(output,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(nama_10_gdp)</a:t>
            </a:r>
            <a:endParaRPr lang="es-E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80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95346"/>
            <a:ext cx="5917423" cy="355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128901" y="155679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Rentas del capital (% PIB)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38517" cy="129614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desigualdades en Catalunya están entre las más altas de la UE-15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479715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IDESCAT (datos para Catalunya) y EUROSTAT (datos para España </a:t>
            </a: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UE-15) – </a:t>
            </a:r>
            <a:r>
              <a:rPr lang="en-U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Gini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coefficient of </a:t>
            </a:r>
            <a:r>
              <a:rPr lang="en-US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equivalised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disposable income (source: SILC). </a:t>
            </a:r>
            <a:endParaRPr lang="es-E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81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4014"/>
              </p:ext>
            </p:extLst>
          </p:nvPr>
        </p:nvGraphicFramePr>
        <p:xfrm>
          <a:off x="2245696" y="1988840"/>
          <a:ext cx="4652607" cy="18799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0869"/>
                <a:gridCol w="1550869"/>
                <a:gridCol w="1550869"/>
              </a:tblGrid>
              <a:tr h="160784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 de </a:t>
                      </a:r>
                      <a:r>
                        <a:rPr lang="es-E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Gini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>
                  <a:txBody>
                    <a:bodyPr/>
                    <a:lstStyle/>
                    <a:p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Catalunya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</a:t>
                      </a:r>
                    </a:p>
                  </a:txBody>
                  <a:tcPr anchor="ctr"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anchor="ctr"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UE-15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ctrTitle" idx="4294967295"/>
          </p:nvPr>
        </p:nvSpPr>
        <p:spPr>
          <a:xfrm>
            <a:off x="251520" y="332656"/>
            <a:ext cx="871537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</a:t>
            </a:r>
            <a:r>
              <a:rPr lang="ca-ES" alt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alt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  <a:r>
              <a:rPr lang="ca-ES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ca-ES" alt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altLang="en-US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PIB</a:t>
            </a:r>
          </a:p>
        </p:txBody>
      </p:sp>
      <p:sp>
        <p:nvSpPr>
          <p:cNvPr id="9220" name="2 Subtítulo"/>
          <p:cNvSpPr>
            <a:spLocks noGrp="1"/>
          </p:cNvSpPr>
          <p:nvPr>
            <p:ph type="subTitle" idx="4294967295"/>
          </p:nvPr>
        </p:nvSpPr>
        <p:spPr>
          <a:xfrm>
            <a:off x="611560" y="5877272"/>
            <a:ext cx="8072437" cy="43204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a-E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Català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sanitària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comparatives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internacionals</a:t>
            </a:r>
            <a:endParaRPr lang="ca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Flecha arriba"/>
          <p:cNvSpPr/>
          <p:nvPr/>
        </p:nvSpPr>
        <p:spPr>
          <a:xfrm>
            <a:off x="7020272" y="5427290"/>
            <a:ext cx="144016" cy="14401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7020272" y="3104778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Flecha abajo"/>
          <p:cNvSpPr/>
          <p:nvPr/>
        </p:nvSpPr>
        <p:spPr>
          <a:xfrm>
            <a:off x="7020272" y="2348880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>
            <a:off x="7020272" y="3496816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Flecha abajo"/>
          <p:cNvSpPr/>
          <p:nvPr/>
        </p:nvSpPr>
        <p:spPr>
          <a:xfrm>
            <a:off x="7020272" y="4293096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7020272" y="4677122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9 Flecha abajo"/>
          <p:cNvSpPr/>
          <p:nvPr/>
        </p:nvSpPr>
        <p:spPr>
          <a:xfrm>
            <a:off x="7020272" y="3875137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82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69238"/>
              </p:ext>
            </p:extLst>
          </p:nvPr>
        </p:nvGraphicFramePr>
        <p:xfrm>
          <a:off x="2267744" y="1864549"/>
          <a:ext cx="4652607" cy="38794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0869"/>
                <a:gridCol w="1550869"/>
                <a:gridCol w="1550869"/>
              </a:tblGrid>
              <a:tr h="160784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UE-15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7,4%</a:t>
                      </a:r>
                      <a:endParaRPr lang="es-E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Catalunya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4,6%</a:t>
                      </a:r>
                      <a:endParaRPr lang="es-E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6,0%</a:t>
                      </a:r>
                      <a:endParaRPr lang="es-E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Irlanda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  <a:endParaRPr lang="es-E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9,3%</a:t>
                      </a:r>
                      <a:endParaRPr lang="es-E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build="p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ctrTitle" idx="4294967295"/>
          </p:nvPr>
        </p:nvSpPr>
        <p:spPr>
          <a:xfrm>
            <a:off x="214313" y="333375"/>
            <a:ext cx="871537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cápita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(USD PPP)</a:t>
            </a:r>
          </a:p>
        </p:txBody>
      </p:sp>
      <p:sp>
        <p:nvSpPr>
          <p:cNvPr id="9220" name="2 Subtítulo"/>
          <p:cNvSpPr>
            <a:spLocks noGrp="1"/>
          </p:cNvSpPr>
          <p:nvPr>
            <p:ph type="subTitle" idx="4294967295"/>
          </p:nvPr>
        </p:nvSpPr>
        <p:spPr>
          <a:xfrm>
            <a:off x="611560" y="5949280"/>
            <a:ext cx="8072437" cy="42639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a-E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Català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sanitària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comparatives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internacionals</a:t>
            </a:r>
            <a:endParaRPr lang="ca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Flecha arriba"/>
          <p:cNvSpPr/>
          <p:nvPr/>
        </p:nvSpPr>
        <p:spPr>
          <a:xfrm>
            <a:off x="7084243" y="5445224"/>
            <a:ext cx="144016" cy="14401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7084243" y="3142506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>
            <a:off x="7084243" y="3502546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7092280" y="4316735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Flecha abajo"/>
          <p:cNvSpPr/>
          <p:nvPr/>
        </p:nvSpPr>
        <p:spPr>
          <a:xfrm>
            <a:off x="7084243" y="3872880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Flecha arriba"/>
          <p:cNvSpPr/>
          <p:nvPr/>
        </p:nvSpPr>
        <p:spPr>
          <a:xfrm>
            <a:off x="7084243" y="4674865"/>
            <a:ext cx="144016" cy="14401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rriba"/>
          <p:cNvSpPr/>
          <p:nvPr/>
        </p:nvSpPr>
        <p:spPr>
          <a:xfrm>
            <a:off x="7092280" y="2278410"/>
            <a:ext cx="144016" cy="14401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83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27088"/>
              </p:ext>
            </p:extLst>
          </p:nvPr>
        </p:nvGraphicFramePr>
        <p:xfrm>
          <a:off x="2267744" y="1864549"/>
          <a:ext cx="4652607" cy="38794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0869"/>
                <a:gridCol w="1550869"/>
                <a:gridCol w="1550869"/>
              </a:tblGrid>
              <a:tr h="160784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UE-15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3.008,7$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3.389,0$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Catalunya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2.102,7$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1.930,4$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2.197,5$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2.140,5$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1.972,2$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1.217,2$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1.830,2$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1.717,5$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Irlanda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3.367,5$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3.521,9$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2.909,9$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4.310,1$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build="p"/>
      <p:bldP spid="5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ctrTitle" idx="4294967295"/>
          </p:nvPr>
        </p:nvSpPr>
        <p:spPr>
          <a:xfrm>
            <a:off x="179512" y="188640"/>
            <a:ext cx="871537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ca-E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ca-E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PIB</a:t>
            </a:r>
          </a:p>
        </p:txBody>
      </p:sp>
      <p:sp>
        <p:nvSpPr>
          <p:cNvPr id="9220" name="2 Subtítulo"/>
          <p:cNvSpPr>
            <a:spLocks noGrp="1"/>
          </p:cNvSpPr>
          <p:nvPr>
            <p:ph type="subTitle" idx="4294967295"/>
          </p:nvPr>
        </p:nvSpPr>
        <p:spPr>
          <a:xfrm>
            <a:off x="251520" y="5589240"/>
            <a:ext cx="8136903" cy="140712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**</a:t>
            </a:r>
            <a:r>
              <a:rPr lang="ca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Dinamarca.</a:t>
            </a:r>
          </a:p>
          <a:p>
            <a:pPr marL="0" indent="0">
              <a:lnSpc>
                <a:spcPct val="80000"/>
              </a:lnSpc>
              <a:buNone/>
            </a:pPr>
            <a:endParaRPr lang="ca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a-E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ca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CATALUNYA (Departament d’Ensenyament; Despesa pública en educació sobre el PIB); ALTRES PAÏSOS </a:t>
            </a: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– EUROSTAT (</a:t>
            </a:r>
            <a:r>
              <a:rPr lang="es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[tsdsc510]), 2014 – EUROSTAT (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public expenditure on education by education level and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orientation - as % of GDP [</a:t>
            </a: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educ_uoe_fine06]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7164288" y="3269010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Flecha arriba"/>
          <p:cNvSpPr/>
          <p:nvPr/>
        </p:nvSpPr>
        <p:spPr>
          <a:xfrm>
            <a:off x="7164288" y="5221213"/>
            <a:ext cx="144016" cy="14401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Flecha abajo"/>
          <p:cNvSpPr/>
          <p:nvPr/>
        </p:nvSpPr>
        <p:spPr>
          <a:xfrm>
            <a:off x="7164288" y="2124869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4 Flecha abajo"/>
          <p:cNvSpPr/>
          <p:nvPr/>
        </p:nvSpPr>
        <p:spPr>
          <a:xfrm>
            <a:off x="7164288" y="3698404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4 Flecha abajo"/>
          <p:cNvSpPr/>
          <p:nvPr/>
        </p:nvSpPr>
        <p:spPr>
          <a:xfrm>
            <a:off x="7164288" y="4069085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Igual 13"/>
          <p:cNvSpPr/>
          <p:nvPr/>
        </p:nvSpPr>
        <p:spPr>
          <a:xfrm>
            <a:off x="7128284" y="4437112"/>
            <a:ext cx="216024" cy="216024"/>
          </a:xfrm>
          <a:prstGeom prst="mathEqual">
            <a:avLst>
              <a:gd name="adj1" fmla="val 23520"/>
              <a:gd name="adj2" fmla="val 2409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4 Flecha abajo"/>
          <p:cNvSpPr/>
          <p:nvPr/>
        </p:nvSpPr>
        <p:spPr>
          <a:xfrm>
            <a:off x="7164288" y="2844949"/>
            <a:ext cx="144016" cy="14401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84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50940"/>
              </p:ext>
            </p:extLst>
          </p:nvPr>
        </p:nvGraphicFramePr>
        <p:xfrm>
          <a:off x="2267744" y="1633285"/>
          <a:ext cx="4652607" cy="38794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0869"/>
                <a:gridCol w="1550869"/>
                <a:gridCol w="1550869"/>
              </a:tblGrid>
              <a:tr h="160784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UE-15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5,30%*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5,23%**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Catalunya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3,64%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4,34%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4,15%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4,09%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(2005)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5,10%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5,04%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Irlanda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4,92%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4,92%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37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6,61%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7,14%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build="p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0466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ES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CUARTA PARTE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Argumentos de algunos independentistas sobre las causas del subdesarrollo social</a:t>
            </a:r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FE22585-E438-49C3-8B87-B81D9923C975}" type="slidenum">
              <a:rPr lang="ca-ES" smtClean="0">
                <a:solidFill>
                  <a:schemeClr val="tx1"/>
                </a:solidFill>
              </a:rPr>
              <a:pPr/>
              <a:t>85</a:t>
            </a:fld>
            <a:endParaRPr lang="ca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6923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principal razón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da el gobierno independentista catalán para explicar el gran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 social de </a:t>
            </a:r>
            <a:r>
              <a:rPr lang="es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atalunya</a:t>
            </a: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6923" y="251001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“España nos roba”</a:t>
            </a:r>
            <a:endParaRPr lang="es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66923" y="371943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Dicho en otras palabras, que el </a:t>
            </a:r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 fiscal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es la diferencia entre lo que Catalunya paga en impuestos al Estado y los gastos que recibe </a:t>
            </a:r>
            <a:r>
              <a:rPr lang="es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abusivamente grande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86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76470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continuación veremos el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gasto público por habitante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Catalunya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tendría en el caso de que fuéramos independientes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todos los ingresos se quedaran aquí), utilizando la cifra del déficit fiscal del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Naturalmente, se ve un incremento en la segunda columna, resultado de que Catalunya es más rica que el promedio del Estado. 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embargo,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clave al que el gobierno no hace referencia es el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gasto público por habitante que le corresponde por su riqueza.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tercera columna, 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observa que </a:t>
            </a:r>
            <a:r>
              <a:rPr lang="es-E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cifra es mucho mayor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Esto se debe tanto a las políticas fiscales aprobadas tanto en las Cortes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enerales españolas, como en el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Catalunya, a manos del partido gobernante durante la mayor parte del periodo democrático.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E733AA1-2A98-4D8D-8915-E6C6D9F186C4}" type="slidenum">
              <a:rPr lang="es-ES" altLang="en-US" smtClean="0">
                <a:solidFill>
                  <a:schemeClr val="tx1"/>
                </a:solidFill>
              </a:rPr>
              <a:pPr/>
              <a:t>87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expolio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explica el gran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gasto social de Catalunya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428587"/>
              </p:ext>
            </p:extLst>
          </p:nvPr>
        </p:nvGraphicFramePr>
        <p:xfrm>
          <a:off x="960792" y="1765101"/>
          <a:ext cx="756126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8" name="Hoja de cálculo" r:id="rId4" imgW="6124592" imgH="3629096" progId="Excel.Sheet.8">
                  <p:embed/>
                </p:oleObj>
              </mc:Choice>
              <mc:Fallback>
                <p:oleObj name="Hoja de cálculo" r:id="rId4" imgW="6124592" imgH="362909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92" y="1765101"/>
                        <a:ext cx="7561263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88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77792" y="4812962"/>
            <a:ext cx="22106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Gasto según el nivel de riqueza correspondiente a Catalunya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8654" y="4788651"/>
            <a:ext cx="224913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Gasto si el déficit fiscal se destinase a gasto social según la actual asignación del presupuesto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63067" y="4788651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Gasto realizado</a:t>
            </a:r>
          </a:p>
          <a:p>
            <a:pPr algn="ctr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1143000"/>
          </a:xfrm>
        </p:spPr>
        <p:txBody>
          <a:bodyPr>
            <a:noAutofit/>
          </a:bodyPr>
          <a:lstStyle/>
          <a:p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catalanas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que han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las Cortes Generales –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españolas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como en el Parlament de Catalunya, las </a:t>
            </a:r>
            <a:r>
              <a:rPr lang="ca-E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r>
              <a:rPr lang="ca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provocado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gran </a:t>
            </a:r>
            <a:r>
              <a:rPr lang="ca-E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</a:t>
            </a:r>
            <a:r>
              <a:rPr lang="ca-E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de Catalunya y de Espanya</a:t>
            </a:r>
            <a:endParaRPr lang="ca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91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</a:t>
            </a:r>
            <a:r>
              <a:rPr lang="ca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gobernado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Generalitat de Catalunya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de los 38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autogobierno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 ha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las Cortes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españolas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han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tenido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impacto en el deterioro del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presupuestarias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tributarias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el PP:</a:t>
            </a:r>
            <a:endParaRPr lang="ca-ES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indent="-514350" algn="just">
              <a:buFont typeface="+mj-lt"/>
              <a:buAutoNum type="arabicPeriod"/>
            </a:pPr>
            <a:r>
              <a:rPr lang="ca-E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2012 del PP, que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contó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CiU.</a:t>
            </a:r>
          </a:p>
          <a:p>
            <a:pPr marL="1168400" indent="-514350" algn="just">
              <a:buFont typeface="+mj-lt"/>
              <a:buAutoNum type="arabicPeriod"/>
            </a:pPr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indent="-514350" algn="just">
              <a:buFont typeface="+mj-lt"/>
              <a:buAutoNum type="arabicPeriod"/>
            </a:pP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presupuestaria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PP (2012), con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CiU. </a:t>
            </a:r>
          </a:p>
          <a:p>
            <a:pPr marL="1168400" indent="-514350" algn="just">
              <a:buFont typeface="+mj-lt"/>
              <a:buAutoNum type="arabicPeriod"/>
            </a:pPr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indent="-514350" algn="just">
              <a:buFont typeface="+mj-lt"/>
              <a:buAutoNum type="arabicPeriod"/>
            </a:pP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amnistía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</a:t>
            </a:r>
            <a:r>
              <a:rPr lang="ca-E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PP y CiU en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Diputados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(2012).</a:t>
            </a:r>
          </a:p>
          <a:p>
            <a:pPr marL="1168400" indent="-514350" algn="just">
              <a:buFont typeface="+mj-lt"/>
              <a:buAutoNum type="arabicPeriod"/>
            </a:pPr>
            <a:endParaRPr lang="ca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8400" indent="-514350" algn="just">
              <a:buFont typeface="+mj-lt"/>
              <a:buAutoNum type="arabicPeriod"/>
            </a:pP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de </a:t>
            </a:r>
            <a:r>
              <a:rPr lang="ca-E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recortes</a:t>
            </a:r>
            <a:r>
              <a:rPr lang="ca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PP con 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CiU (2012).</a:t>
            </a:r>
          </a:p>
          <a:p>
            <a:pPr marL="1527175" indent="-514350" algn="just">
              <a:buFont typeface="+mj-lt"/>
              <a:buAutoNum type="arabicPeriod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29CE0A3D-D923-4A47-9E4E-C416C5F831FA}" type="slidenum">
              <a:rPr lang="es-ES" altLang="en-US" smtClean="0">
                <a:solidFill>
                  <a:schemeClr val="tx1"/>
                </a:solidFill>
              </a:rPr>
              <a:pPr/>
              <a:t>89</a:t>
            </a:fld>
            <a:endParaRPr lang="es-E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a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y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que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mandan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dicen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a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 de poder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los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salarios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demasiado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es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excesiva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Estado del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la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social, las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domiciliarios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las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las pensiones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renta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garantizada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demasiado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generosos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demasiado</a:t>
            </a:r>
            <a:r>
              <a:rPr lang="ca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extendidos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9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6182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conclusión…</a:t>
            </a:r>
          </a:p>
          <a:p>
            <a:pPr marL="0" indent="0" algn="ctr">
              <a:buNone/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 LAS DERECHAS ESPAÑOLAS Y CATALANAS QUE HAN CONTRIBUIDO AL SUBDESARROLLO SOCIAL </a:t>
            </a:r>
            <a:endParaRPr lang="es-E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61" y="3212976"/>
            <a:ext cx="6242042" cy="2794158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90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Responsables del subdesarrollo social de </a:t>
            </a: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atalunya </a:t>
            </a: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España</a:t>
            </a:r>
          </a:p>
          <a:p>
            <a:pPr marL="0" indent="0" algn="ctr">
              <a:buNone/>
            </a:pPr>
            <a:endParaRPr lang="es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86409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91EC-10E4-4841-95E4-BCA8194D045F}" type="slidenum">
              <a:rPr lang="es-ES" smtClean="0">
                <a:solidFill>
                  <a:schemeClr val="tx1"/>
                </a:solidFill>
              </a:rPr>
              <a:pPr/>
              <a:t>91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4882</TotalTime>
  <Words>6286</Words>
  <Application>Microsoft Office PowerPoint</Application>
  <PresentationFormat>Presentación en pantalla (4:3)</PresentationFormat>
  <Paragraphs>898</Paragraphs>
  <Slides>91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91</vt:i4>
      </vt:variant>
    </vt:vector>
  </HeadingPairs>
  <TitlesOfParts>
    <vt:vector size="94" baseType="lpstr">
      <vt:lpstr>Tema de l'Office</vt:lpstr>
      <vt:lpstr>Tema de Office</vt:lpstr>
      <vt:lpstr>Hoja de cálculo</vt:lpstr>
      <vt:lpstr>EL SUBDESARROLLO SOCIAL DE CATALUNYA Y ESPAÑA</vt:lpstr>
      <vt:lpstr>Presentación de PowerPoint</vt:lpstr>
      <vt:lpstr>Presentación de PowerPoint</vt:lpstr>
      <vt:lpstr>Presentación de PowerPoint</vt:lpstr>
      <vt:lpstr>Presentación de PowerPoint</vt:lpstr>
      <vt:lpstr>¿Qué está pasando en Catalunya y en España (y en los países del sur de Europa, e Irlanda)?</vt:lpstr>
      <vt:lpstr>¿Por qué pasa esto? La explicación de los que han mandado en Europa</vt:lpstr>
      <vt:lpstr>¿Por qué pasa esto? La explicación de los que han mandado en España y en Catalunya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Ingresos del Estado como porcentaje del PIB (2009)</vt:lpstr>
      <vt:lpstr>Gasto social como porcentaje del PIB (2015)</vt:lpstr>
      <vt:lpstr> Ocupación pública* como porcentaje de la población adulta (2016)</vt:lpstr>
      <vt:lpstr>Presentación de PowerPoint</vt:lpstr>
      <vt:lpstr>Presentación de PowerPoint</vt:lpstr>
      <vt:lpstr>Las políticas públicas redistributivas del Estado y la Generalitat son muy limitadas, y no son capaces de reducir mucho la gran pobreza y desigualdad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drama de la vivienda (I)</vt:lpstr>
      <vt:lpstr>El drama de la vivienda (II)</vt:lpstr>
      <vt:lpstr>El drama de la vivienda (III)</vt:lpstr>
      <vt:lpstr>El drama de la vivienda (IV)</vt:lpstr>
      <vt:lpstr>Reformas recientes en vivenda</vt:lpstr>
      <vt:lpstr>Obstáculos para los municipios en políticas de vivienda</vt:lpstr>
      <vt:lpstr>Propuestas estatales sobre alquiler</vt:lpstr>
      <vt:lpstr>LA EDUCACIÓN DE LA PRIMERA INFANCIA</vt:lpstr>
      <vt:lpstr>La educación en la primera infancia en España y Catalunya(I)</vt:lpstr>
      <vt:lpstr>Presentación de PowerPoint</vt:lpstr>
      <vt:lpstr>Presentación de PowerPoint</vt:lpstr>
      <vt:lpstr>Presentación de PowerPoint</vt:lpstr>
      <vt:lpstr>Presentación de PowerPoint</vt:lpstr>
      <vt:lpstr>La importancia del contexto político para entender el retraso social de Catalunya y España</vt:lpstr>
      <vt:lpstr>La dictadura de Franco</vt:lpstr>
      <vt:lpstr>La dictadura de Franco</vt:lpstr>
      <vt:lpstr>La Transición de la dictadura a la democracia no fue modélica</vt:lpstr>
      <vt:lpstr>La Transición inmodélica de la dictadura a la democracia ha permitido el gran dominio de las derechas tanto en el Estado español como en la Generalitat de Catalunya</vt:lpstr>
      <vt:lpstr>Presentación de PowerPoint</vt:lpstr>
      <vt:lpstr>Presentación de PowerPoint</vt:lpstr>
      <vt:lpstr>Presentación de PowerPoint</vt:lpstr>
      <vt:lpstr>Presentación de PowerPoint</vt:lpstr>
      <vt:lpstr>La Crisis Económica</vt:lpstr>
      <vt:lpstr>Para entender estas crisis debe entenderse la evolución de las rentas derivadas del trabajo versus las rentas derivadas del capital</vt:lpstr>
      <vt:lpstr>Presentación de PowerPoint</vt:lpstr>
      <vt:lpstr>Presentación de PowerPoint</vt:lpstr>
      <vt:lpstr>La crisis económica lleva a la crisis financiera: la crisis financiera es resultado de la necesidad de que la gente y los estados se endeuden, ya que no tienen ingresos suficientes</vt:lpstr>
      <vt:lpstr>¿Cómo empezó la crisis financiera?</vt:lpstr>
      <vt:lpstr>Los gobiernos Aznar y Pujol redujeron impuestos Y, después, el gobierno Zapatero también</vt:lpstr>
      <vt:lpstr>Resultado de las reducciones de impuestos Zapatero-Pujol en los ingresos del Estado y de la Generalitat</vt:lpstr>
      <vt:lpstr>Cómo responden el Estado y la Generalitat al agujero creado por la bajada de impuestos</vt:lpstr>
      <vt:lpstr>¿Dónde se hicieron los recortes? Para cada recorte había una alternativa</vt:lpstr>
      <vt:lpstr>¿Dónde se hicieron los recortes? Para cada recorte había una alternativa</vt:lpstr>
      <vt:lpstr>¿Dónde se hicieron los recortes? Para cada recorte había una alternativa</vt:lpstr>
      <vt:lpstr>¿Dónde se hicieron los recortes? Para cada recorte había una alternativa</vt:lpstr>
      <vt:lpstr>Recortes en el gasto social de la Generalitat de Catalunya (GOBIERNO DE ARTUR MAS 2010-2016; GOBIERNO DE PUIGDEMONT (gobierno independentista) 2016-2018)</vt:lpstr>
      <vt:lpstr>Por cada recorte hay alternativas </vt:lpstr>
      <vt:lpstr>Presentación de PowerPoint</vt:lpstr>
      <vt:lpstr>¿Por qué creció tanto el déficit?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espejismo de la recuperación económica en España (incluyendo Catalunya)</vt:lpstr>
      <vt:lpstr>¿Cuál es la situación social? (2016)</vt:lpstr>
      <vt:lpstr>Situación del mercado laboral (2016)</vt:lpstr>
      <vt:lpstr>Situación del mercado laboral (2015)</vt:lpstr>
      <vt:lpstr>Presentación de PowerPoint</vt:lpstr>
      <vt:lpstr>Presentación de PowerPoint</vt:lpstr>
      <vt:lpstr>Presentación de PowerPoint</vt:lpstr>
      <vt:lpstr>Desigualdades (2016) De las más acentuadas de la UE-15</vt:lpstr>
      <vt:lpstr>Las desigualdades en Catalunya están entre las más altas de la UE-15</vt:lpstr>
      <vt:lpstr>Las desigualdades en Catalunya están entre las más altas de la UE-15</vt:lpstr>
      <vt:lpstr>Las desigualdades en Catalunya están entre las más altas de la UE-15</vt:lpstr>
      <vt:lpstr>Gasto público en sanidad como porcentaje del PIB</vt:lpstr>
      <vt:lpstr>Gasto público en sanidad per cápita (USD PPP)</vt:lpstr>
      <vt:lpstr>Gasto público en educación como porcentaje del PIB</vt:lpstr>
      <vt:lpstr>Presentación de PowerPoint</vt:lpstr>
      <vt:lpstr>Presentación de PowerPoint</vt:lpstr>
      <vt:lpstr>Presentación de PowerPoint</vt:lpstr>
      <vt:lpstr>El supuesto expolio no explica el gran retraso del gasto social de Catalunya</vt:lpstr>
      <vt:lpstr>Han sido las derechas catalanas las que han aprobado, tanto en las Cortes Generales – junto con las derechas españolas – como en el Parlament de Catalunya, las leyes que han provocado el gran retraso social de Catalunya y de Espanya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Quina és la situació social? (2016)</dc:title>
  <dc:creator>Pol Carrion Huguet 2</dc:creator>
  <cp:lastModifiedBy>UPF</cp:lastModifiedBy>
  <cp:revision>447</cp:revision>
  <cp:lastPrinted>2018-07-26T16:25:19Z</cp:lastPrinted>
  <dcterms:created xsi:type="dcterms:W3CDTF">2018-07-17T09:59:43Z</dcterms:created>
  <dcterms:modified xsi:type="dcterms:W3CDTF">2019-01-11T14:21:47Z</dcterms:modified>
</cp:coreProperties>
</file>